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2" r:id="rId1"/>
    <p:sldMasterId id="2147483673" r:id="rId2"/>
  </p:sldMasterIdLst>
  <p:notesMasterIdLst>
    <p:notesMasterId r:id="rId1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Lst>
  <p:sldSz cx="9144000" cy="5143500" type="screen16x9"/>
  <p:notesSz cx="7099300"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AAC206-9044-4953-ABF8-AA2E27C7AE5D}">
  <a:tblStyle styleId="{D6AAC206-9044-4953-ABF8-AA2E27C7AE5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0"/>
  </p:normalViewPr>
  <p:slideViewPr>
    <p:cSldViewPr snapToGrid="0">
      <p:cViewPr varScale="1">
        <p:scale>
          <a:sx n="155" d="100"/>
          <a:sy n="155" d="100"/>
        </p:scale>
        <p:origin x="30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513508"/>
          </a:xfrm>
          <a:prstGeom prst="rect">
            <a:avLst/>
          </a:prstGeom>
          <a:noFill/>
          <a:ln>
            <a:noFill/>
          </a:ln>
        </p:spPr>
        <p:txBody>
          <a:bodyPr spcFirstLastPara="1" wrap="square" lIns="94300" tIns="47150" rIns="94300" bIns="471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1294" y="0"/>
            <a:ext cx="3076363" cy="513508"/>
          </a:xfrm>
          <a:prstGeom prst="rect">
            <a:avLst/>
          </a:prstGeom>
          <a:noFill/>
          <a:ln>
            <a:noFill/>
          </a:ln>
        </p:spPr>
        <p:txBody>
          <a:bodyPr spcFirstLastPara="1" wrap="square" lIns="94300" tIns="47150" rIns="94300" bIns="471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721108"/>
            <a:ext cx="3076363" cy="513507"/>
          </a:xfrm>
          <a:prstGeom prst="rect">
            <a:avLst/>
          </a:prstGeom>
          <a:noFill/>
          <a:ln>
            <a:noFill/>
          </a:ln>
        </p:spPr>
        <p:txBody>
          <a:bodyPr spcFirstLastPara="1" wrap="square" lIns="94300" tIns="47150" rIns="94300" bIns="471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3b9f8cef42_0_17: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33b9f8cef42_0_17: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3" name="Google Shape;203;g33b9f8cef42_0_17: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33c96d9b245_1_98: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g33c96d9b245_1_98: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Parlare con i posaboe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34" name="Google Shape;1234;g33c96d9b245_1_98: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33c96d9b245_1_69: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g33c96d9b245_1_69: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Parlare con i posaboe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43" name="Google Shape;1243;g33c96d9b245_1_69: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33c96d9b245_1_221: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33c96d9b245_1_221: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252" name="Google Shape;1252;g33c96d9b245_1_221: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3c96d9b245_1_62: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g33c96d9b245_1_62: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Parlare con i posaboe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60" name="Google Shape;1260;g33c96d9b245_1_62: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33c96d9b245_1_125: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33c96d9b245_1_125: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270" name="Google Shape;1270;g33c96d9b245_1_125: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33c96d9b245_1_188: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33c96d9b245_1_188: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279" name="Google Shape;1279;g33c96d9b245_1_188: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33c96d9b245_1_195: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33c96d9b245_1_195: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288" name="Google Shape;1288;g33c96d9b245_1_195: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33c96d9b245_1_153: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33c96d9b245_1_153: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297" name="Google Shape;1297;g33c96d9b245_1_153: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33c96d9b245_1_146: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33c96d9b245_1_146: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06" name="Google Shape;1306;g33c96d9b245_1_146: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33c96d9b245_1_139: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33c96d9b245_1_139: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15" name="Google Shape;1315;g33c96d9b245_1_139: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3be7174ab7_0_7: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33be7174ab7_0_7: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11" name="Google Shape;211;g33be7174ab7_0_7: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33c96d9b245_1_132: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33c96d9b245_1_132: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24" name="Google Shape;1324;g33c96d9b245_1_132: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33c96d9b245_1_178: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33c96d9b245_1_178: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33" name="Google Shape;1333;g33c96d9b245_1_178: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33c96d9b245_1_171: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33c96d9b245_1_171: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42" name="Google Shape;1342;g33c96d9b245_1_171: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33c96d9b245_1_205: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33c96d9b245_1_205: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51" name="Google Shape;1351;g33c96d9b245_1_205: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33c96d9b245_1_212: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33c96d9b245_1_212: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60" name="Google Shape;1360;g33c96d9b245_1_212: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33c96d9b245_1_164: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33c96d9b245_1_164: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69" name="Google Shape;1369;g33c96d9b245_1_164: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342b984d14e_0_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342b984d14e_0_0: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78" name="Google Shape;1378;g342b984d14e_0_0: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342b984d14e_0_7: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342b984d14e_0_7:notes"/>
          <p:cNvSpPr txBox="1">
            <a:spLocks noGrp="1"/>
          </p:cNvSpPr>
          <p:nvPr>
            <p:ph type="body" idx="1"/>
          </p:nvPr>
        </p:nvSpPr>
        <p:spPr>
          <a:xfrm>
            <a:off x="709930" y="4925409"/>
            <a:ext cx="5679300" cy="4029900"/>
          </a:xfrm>
          <a:prstGeom prst="rect">
            <a:avLst/>
          </a:prstGeom>
        </p:spPr>
        <p:txBody>
          <a:bodyPr spcFirstLastPara="1" wrap="square" lIns="94300" tIns="47150" rIns="94300" bIns="47150" anchor="t" anchorCtr="0">
            <a:noAutofit/>
          </a:bodyPr>
          <a:lstStyle/>
          <a:p>
            <a:pPr marL="0" lvl="0" indent="0" algn="l" rtl="0">
              <a:spcBef>
                <a:spcPts val="0"/>
              </a:spcBef>
              <a:spcAft>
                <a:spcPts val="0"/>
              </a:spcAft>
              <a:buNone/>
            </a:pPr>
            <a:endParaRPr/>
          </a:p>
        </p:txBody>
      </p:sp>
      <p:sp>
        <p:nvSpPr>
          <p:cNvPr id="1386" name="Google Shape;1386;g342b984d14e_0_7:notes"/>
          <p:cNvSpPr txBox="1">
            <a:spLocks noGrp="1"/>
          </p:cNvSpPr>
          <p:nvPr>
            <p:ph type="sldNum" idx="12"/>
          </p:nvPr>
        </p:nvSpPr>
        <p:spPr>
          <a:xfrm>
            <a:off x="4021294" y="9721108"/>
            <a:ext cx="3076500" cy="513600"/>
          </a:xfrm>
          <a:prstGeom prst="rect">
            <a:avLst/>
          </a:prstGeom>
        </p:spPr>
        <p:txBody>
          <a:bodyPr spcFirstLastPara="1" wrap="square" lIns="94300" tIns="47150" rIns="94300" bIns="47150" anchor="b" anchorCtr="0">
            <a:noAutofit/>
          </a:bodyPr>
          <a:lstStyle/>
          <a:p>
            <a:pPr marL="0" lvl="0" indent="0" algn="r" rtl="0">
              <a:spcBef>
                <a:spcPts val="0"/>
              </a:spcBef>
              <a:spcAft>
                <a:spcPts val="0"/>
              </a:spcAft>
              <a:buNone/>
            </a:pPr>
            <a:fld id="{00000000-1234-1234-1234-123412341234}" type="slidenum">
              <a:rPr lang="it-IT"/>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77: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118</a:t>
            </a:fld>
            <a:endParaRPr/>
          </a:p>
        </p:txBody>
      </p:sp>
      <p:sp>
        <p:nvSpPr>
          <p:cNvPr id="1393" name="Google Shape;1393;p7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4" name="Google Shape;1394;p77: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3babbfc1dc_0_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3babbfc1dc_0_0: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1" name="Google Shape;221;g33babbfc1dc_0_0: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3babbfc1dc_0_14: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3babbfc1dc_0_14: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9" name="Google Shape;229;g33babbfc1dc_0_14: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4: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Le bandiere del Codice Internazionale dei Segnali (C.I.S.) è il nostro primo vero strumento di lavoro, non possiamo permetterci di avere dubbi su queste bandiere, sul loro titolo, sul significato di ognuna, sull’uso e neppure sul numero di segnali sonori che debbono accompagnarle.</a:t>
            </a:r>
            <a:endParaRPr/>
          </a:p>
          <a:p>
            <a:pPr marL="0" lvl="0" indent="0" algn="l" rtl="0">
              <a:lnSpc>
                <a:spcPct val="100000"/>
              </a:lnSpc>
              <a:spcBef>
                <a:spcPts val="0"/>
              </a:spcBef>
              <a:spcAft>
                <a:spcPts val="0"/>
              </a:spcAft>
              <a:buSzPts val="1400"/>
              <a:buNone/>
            </a:pPr>
            <a:r>
              <a:rPr lang="it-IT"/>
              <a:t>Ma le bandiere di cui ci serviremo non sono soltanto quelle del Gran Pavese, in diverse occasioni usiamo anche altre bandiere, di un unico colore, che hanno funzioni specifiche e tutte estremamente importanti, e che vengono nominate nelle Istruzioni di Regata con il dettaglio del loro utilizzo e significato.</a:t>
            </a:r>
            <a:endParaRPr/>
          </a:p>
          <a:p>
            <a:pPr marL="0" lvl="0" indent="0" algn="l" rtl="0">
              <a:lnSpc>
                <a:spcPct val="100000"/>
              </a:lnSpc>
              <a:spcBef>
                <a:spcPts val="0"/>
              </a:spcBef>
              <a:spcAft>
                <a:spcPts val="0"/>
              </a:spcAft>
              <a:buSzPts val="1400"/>
              <a:buNone/>
            </a:pPr>
            <a:r>
              <a:rPr lang="it-IT"/>
              <a:t>Quando controlliamo od incarichiamo qualche altro componente del CdR non dimentichiamoci di controllare l’esistenza a bordo del Gran Pavese e delle bandiere nominate nelle IdR.</a:t>
            </a:r>
            <a:endParaRPr/>
          </a:p>
          <a:p>
            <a:pPr marL="0" lvl="0" indent="0" algn="l" rtl="0">
              <a:lnSpc>
                <a:spcPct val="100000"/>
              </a:lnSpc>
              <a:spcBef>
                <a:spcPts val="0"/>
              </a:spcBef>
              <a:spcAft>
                <a:spcPts val="0"/>
              </a:spcAft>
              <a:buSzPts val="1400"/>
              <a:buNone/>
            </a:pPr>
            <a:endParaRPr/>
          </a:p>
        </p:txBody>
      </p:sp>
      <p:sp>
        <p:nvSpPr>
          <p:cNvPr id="237" name="Google Shape;237;p14: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8: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18: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3babbfc1dc_0_21: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33babbfc1dc_0_21: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33babbfc1dc_0_21: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0: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a:latin typeface="Arial"/>
                <a:ea typeface="Arial"/>
                <a:cs typeface="Arial"/>
                <a:sym typeface="Arial"/>
              </a:rPr>
              <a:t>Il rinvio a tempo determinato; solo per un </a:t>
            </a:r>
            <a:r>
              <a:rPr lang="it-IT" b="1">
                <a:latin typeface="Arial"/>
                <a:ea typeface="Arial"/>
                <a:cs typeface="Arial"/>
                <a:sym typeface="Arial"/>
              </a:rPr>
              <a:t>orario programmato</a:t>
            </a:r>
            <a:r>
              <a:rPr lang="it-IT">
                <a:latin typeface="Arial"/>
                <a:ea typeface="Arial"/>
                <a:cs typeface="Arial"/>
                <a:sym typeface="Arial"/>
              </a:rPr>
              <a:t>, </a:t>
            </a:r>
            <a:endParaRPr/>
          </a:p>
          <a:p>
            <a:pPr marL="0" lvl="0" indent="0" algn="l" rtl="0">
              <a:lnSpc>
                <a:spcPct val="100000"/>
              </a:lnSpc>
              <a:spcBef>
                <a:spcPts val="0"/>
              </a:spcBef>
              <a:spcAft>
                <a:spcPts val="0"/>
              </a:spcAft>
              <a:buSzPts val="1400"/>
              <a:buNone/>
            </a:pPr>
            <a:endParaRPr/>
          </a:p>
        </p:txBody>
      </p:sp>
      <p:sp>
        <p:nvSpPr>
          <p:cNvPr id="275" name="Google Shape;275;p20: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21: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a:latin typeface="Arial"/>
                <a:ea typeface="Arial"/>
                <a:cs typeface="Arial"/>
                <a:sym typeface="Arial"/>
              </a:rPr>
              <a:t>Altro giorno – richiede che vi sia un altro giorno disponibile</a:t>
            </a:r>
            <a:endParaRPr/>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1" indent="0" algn="l" rtl="0">
              <a:lnSpc>
                <a:spcPct val="80000"/>
              </a:lnSpc>
              <a:spcBef>
                <a:spcPts val="0"/>
              </a:spcBef>
              <a:spcAft>
                <a:spcPts val="0"/>
              </a:spcAft>
              <a:buSzPts val="1400"/>
              <a:buNone/>
            </a:pPr>
            <a:r>
              <a:rPr lang="it-IT" sz="800">
                <a:latin typeface="Arial"/>
                <a:ea typeface="Arial"/>
                <a:cs typeface="Arial"/>
                <a:sym typeface="Arial"/>
              </a:rPr>
              <a:t>When it is obvious that there is insufficient time to complete the days racing programme, AP over A is displayed. This signal, obviously, can only be used if there is time within the overall race programme to re-schedule racing on another day. </a:t>
            </a:r>
            <a:r>
              <a:rPr lang="it-IT" sz="800">
                <a:solidFill>
                  <a:srgbClr val="FF3607"/>
                </a:solidFill>
                <a:latin typeface="Arial"/>
                <a:ea typeface="Arial"/>
                <a:cs typeface="Arial"/>
                <a:sym typeface="Arial"/>
              </a:rPr>
              <a:t>AP over A should not be displayed too early. The entire day should be used if necessary to complete the schedule. </a:t>
            </a:r>
            <a:r>
              <a:rPr lang="it-IT">
                <a:latin typeface="Arial"/>
                <a:ea typeface="Arial"/>
                <a:cs typeface="Arial"/>
                <a:sym typeface="Arial"/>
              </a:rPr>
              <a:t>Postponement of racing to another day should be co-ordinated for the different courses.</a:t>
            </a:r>
            <a:endParaRPr>
              <a:latin typeface="Arial"/>
              <a:ea typeface="Arial"/>
              <a:cs typeface="Arial"/>
              <a:sym typeface="Arial"/>
            </a:endParaRPr>
          </a:p>
          <a:p>
            <a:pPr marL="0" lvl="0" indent="0" algn="l" rtl="0">
              <a:lnSpc>
                <a:spcPct val="80000"/>
              </a:lnSpc>
              <a:spcBef>
                <a:spcPts val="0"/>
              </a:spcBef>
              <a:spcAft>
                <a:spcPts val="0"/>
              </a:spcAft>
              <a:buSzPts val="1400"/>
              <a:buNone/>
            </a:pPr>
            <a:r>
              <a:rPr lang="it-IT" sz="800">
                <a:latin typeface="Arial"/>
                <a:ea typeface="Arial"/>
                <a:cs typeface="Arial"/>
                <a:sym typeface="Arial"/>
              </a:rPr>
              <a:t>Once displayed, there will be a requirement in the Sailing Instructions, for the new start time to be posted on the official notice board, usually before 21.00 hours the night before. There is no sound signal when this signal is removed.</a:t>
            </a:r>
            <a:endParaRPr>
              <a:latin typeface="Arial"/>
              <a:ea typeface="Arial"/>
              <a:cs typeface="Arial"/>
              <a:sym typeface="Arial"/>
            </a:endParaRPr>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86" name="Google Shape;286;p21: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a:t>Questo dovrebbe consentire una gestione più amichevole. </a:t>
            </a:r>
            <a:endParaRPr/>
          </a:p>
          <a:p>
            <a:pPr marL="0" lvl="0" indent="0" algn="l" rtl="0">
              <a:lnSpc>
                <a:spcPct val="100000"/>
              </a:lnSpc>
              <a:spcBef>
                <a:spcPts val="0"/>
              </a:spcBef>
              <a:spcAft>
                <a:spcPts val="0"/>
              </a:spcAft>
              <a:buSzPts val="1400"/>
              <a:buNone/>
            </a:pPr>
            <a:r>
              <a:rPr lang="it-IT"/>
              <a:t>Se nelle IdR è previsto l’uso della «D». Eventualmente usare l’Intelligenza su un pennello numerico.</a:t>
            </a:r>
            <a:endParaRPr/>
          </a:p>
          <a:p>
            <a:pPr marL="0" lvl="0" indent="0" algn="l" rtl="0">
              <a:lnSpc>
                <a:spcPct val="100000"/>
              </a:lnSpc>
              <a:spcBef>
                <a:spcPts val="0"/>
              </a:spcBef>
              <a:spcAft>
                <a:spcPts val="0"/>
              </a:spcAft>
              <a:buSzPts val="1400"/>
              <a:buNone/>
            </a:pPr>
            <a:r>
              <a:rPr lang="it-IT"/>
              <a:t>Si può issare la D anche ben prima dell’orario previsto per l’uscita per dare la possibilità ai concorrenti di accedere all’area di regata; sarebbe opportuno peraltro che anche i mezzi di assistenza fossero disponibili in acqua e pronti ad ogni evenienza.</a:t>
            </a:r>
            <a:endParaRPr/>
          </a:p>
        </p:txBody>
      </p:sp>
      <p:sp>
        <p:nvSpPr>
          <p:cNvPr id="297" name="Google Shape;297;p23: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3: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3babbfc1dc_0_4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33babbfc1dc_0_40: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33babbfc1dc_0_40: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9: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9: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Negli ultimi anni si è data molta importanza alla presenza di previsione meteo.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IT"/>
              <a:t>Ricordiamoci che si tratta pur sempre di previsioni, quindi la nostra esperienza, che via via maturiamo ci sarà sempre più di aiuto se possiamo contare anche su un buon sistema di previsioni meteo, ci sono decine di siti web su cui fare ricorso.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it-IT"/>
              <a:t>Nelle manifestazioni più importanti è ormai una prassi consolidata esporre un bollettino meteo giornaliero, nei memorandum di intesa fra le Classi Internazionali ed i Circoli Ospitanti è sempre presente la richiesta di avere a disposizione questo tipo di notizie, stampate ed esposte all’Albo Ufficiale dei Comunicati.</a:t>
            </a:r>
            <a:endParaRPr/>
          </a:p>
        </p:txBody>
      </p:sp>
      <p:sp>
        <p:nvSpPr>
          <p:cNvPr id="319" name="Google Shape;319;p9: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7: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 </a:t>
            </a:r>
            <a:endParaRPr/>
          </a:p>
          <a:p>
            <a:pPr marL="0" lvl="0" indent="0" algn="l" rtl="0">
              <a:lnSpc>
                <a:spcPct val="100000"/>
              </a:lnSpc>
              <a:spcBef>
                <a:spcPts val="0"/>
              </a:spcBef>
              <a:spcAft>
                <a:spcPts val="0"/>
              </a:spcAft>
              <a:buSzPts val="1400"/>
              <a:buNone/>
            </a:pPr>
            <a:endParaRPr/>
          </a:p>
        </p:txBody>
      </p:sp>
      <p:sp>
        <p:nvSpPr>
          <p:cNvPr id="328" name="Google Shape;328;p7: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3be7174ab7_0_33: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33be7174ab7_0_33: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 </a:t>
            </a:r>
            <a:endParaRPr/>
          </a:p>
          <a:p>
            <a:pPr marL="0" lvl="0" indent="0" algn="l" rtl="0">
              <a:lnSpc>
                <a:spcPct val="100000"/>
              </a:lnSpc>
              <a:spcBef>
                <a:spcPts val="0"/>
              </a:spcBef>
              <a:spcAft>
                <a:spcPts val="0"/>
              </a:spcAft>
              <a:buSzPts val="1400"/>
              <a:buNone/>
            </a:pPr>
            <a:endParaRPr/>
          </a:p>
        </p:txBody>
      </p:sp>
      <p:sp>
        <p:nvSpPr>
          <p:cNvPr id="337" name="Google Shape;337;g33be7174ab7_0_33: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3be7174ab7_0_25: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33be7174ab7_0_25: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 </a:t>
            </a:r>
            <a:endParaRPr/>
          </a:p>
          <a:p>
            <a:pPr marL="0" lvl="0" indent="0" algn="l" rtl="0">
              <a:lnSpc>
                <a:spcPct val="100000"/>
              </a:lnSpc>
              <a:spcBef>
                <a:spcPts val="0"/>
              </a:spcBef>
              <a:spcAft>
                <a:spcPts val="0"/>
              </a:spcAft>
              <a:buSzPts val="1400"/>
              <a:buNone/>
            </a:pPr>
            <a:endParaRPr/>
          </a:p>
        </p:txBody>
      </p:sp>
      <p:sp>
        <p:nvSpPr>
          <p:cNvPr id="346" name="Google Shape;346;g33be7174ab7_0_25: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3babbfc1dc_0_57: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33babbfc1dc_0_57: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Anche questo è un compito che normalmente viene assegnato al Primo Componente con cui collaborerà un Assistente di Regata  del Circolo Ospitante.</a:t>
            </a:r>
            <a:endParaRPr/>
          </a:p>
          <a:p>
            <a:pPr marL="0" lvl="0" indent="0" algn="l" rtl="0">
              <a:lnSpc>
                <a:spcPct val="100000"/>
              </a:lnSpc>
              <a:spcBef>
                <a:spcPts val="0"/>
              </a:spcBef>
              <a:spcAft>
                <a:spcPts val="0"/>
              </a:spcAft>
              <a:buSzPts val="1400"/>
              <a:buNone/>
            </a:pPr>
            <a:r>
              <a:rPr lang="it-IT"/>
              <a:t>La presenza di un Assistente di Regata socio del Circolo Ospitante sarà di grande aiuto nella soluzione di problemi tecnici (richiesta di attrezzatura, ad esempio)  </a:t>
            </a:r>
            <a:endParaRPr/>
          </a:p>
          <a:p>
            <a:pPr marL="0" lvl="0" indent="0" algn="l" rtl="0">
              <a:lnSpc>
                <a:spcPct val="100000"/>
              </a:lnSpc>
              <a:spcBef>
                <a:spcPts val="0"/>
              </a:spcBef>
              <a:spcAft>
                <a:spcPts val="0"/>
              </a:spcAft>
              <a:buSzPts val="1400"/>
              <a:buNone/>
            </a:pPr>
            <a:r>
              <a:rPr lang="it-IT"/>
              <a:t>Molti UdR possiedono quasi tutta l’attrezzatura tecnica (radio, vhf, bussola, anemometro, gps, segnavento, fischietto) che sarà di grande aiuto in caso di necessità. </a:t>
            </a:r>
            <a:endParaRPr/>
          </a:p>
          <a:p>
            <a:pPr marL="0" lvl="0" indent="0" algn="l" rtl="0">
              <a:lnSpc>
                <a:spcPct val="100000"/>
              </a:lnSpc>
              <a:spcBef>
                <a:spcPts val="0"/>
              </a:spcBef>
              <a:spcAft>
                <a:spcPts val="0"/>
              </a:spcAft>
              <a:buSzPts val="1400"/>
              <a:buNone/>
            </a:pPr>
            <a:endParaRPr/>
          </a:p>
        </p:txBody>
      </p:sp>
      <p:sp>
        <p:nvSpPr>
          <p:cNvPr id="355" name="Google Shape;355;g33babbfc1dc_0_57: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3be7174ab7_0_41: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33be7174ab7_0_41: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Anche questo è un compito che normalmente viene assegnato al Primo Componente con cui collaborerà un Assistente di Regata  del Circolo Ospitante.</a:t>
            </a:r>
            <a:endParaRPr/>
          </a:p>
          <a:p>
            <a:pPr marL="0" lvl="0" indent="0" algn="l" rtl="0">
              <a:lnSpc>
                <a:spcPct val="100000"/>
              </a:lnSpc>
              <a:spcBef>
                <a:spcPts val="0"/>
              </a:spcBef>
              <a:spcAft>
                <a:spcPts val="0"/>
              </a:spcAft>
              <a:buSzPts val="1400"/>
              <a:buNone/>
            </a:pPr>
            <a:r>
              <a:rPr lang="it-IT"/>
              <a:t>La presenza di un Assistente di Regata socio del Circolo Ospitante sarà di grande aiuto nella soluzione di problemi tecnici (richiesta di attrezzatura, ad esempio)  </a:t>
            </a:r>
            <a:endParaRPr/>
          </a:p>
          <a:p>
            <a:pPr marL="0" lvl="0" indent="0" algn="l" rtl="0">
              <a:lnSpc>
                <a:spcPct val="100000"/>
              </a:lnSpc>
              <a:spcBef>
                <a:spcPts val="0"/>
              </a:spcBef>
              <a:spcAft>
                <a:spcPts val="0"/>
              </a:spcAft>
              <a:buSzPts val="1400"/>
              <a:buNone/>
            </a:pPr>
            <a:r>
              <a:rPr lang="it-IT"/>
              <a:t>Molti UdR possiedono quasi tutta l’attrezzatura tecnica (radio, vhf, bussola, anemometro, gps, segnavento, fischietto) che sarà di grande aiuto in caso di necessità. </a:t>
            </a:r>
            <a:endParaRPr/>
          </a:p>
          <a:p>
            <a:pPr marL="0" lvl="0" indent="0" algn="l" rtl="0">
              <a:lnSpc>
                <a:spcPct val="100000"/>
              </a:lnSpc>
              <a:spcBef>
                <a:spcPts val="0"/>
              </a:spcBef>
              <a:spcAft>
                <a:spcPts val="0"/>
              </a:spcAft>
              <a:buSzPts val="1400"/>
              <a:buNone/>
            </a:pPr>
            <a:endParaRPr/>
          </a:p>
        </p:txBody>
      </p:sp>
      <p:sp>
        <p:nvSpPr>
          <p:cNvPr id="364" name="Google Shape;364;g33be7174ab7_0_41: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8: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8: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3be7174ab7_0_58: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3be7174ab7_0_58: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33be7174ab7_0_58: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3be7174ab7_0_5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33be7174ab7_0_50: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Non è riportato in nessuna parte della Normativa, ma l’uso delle radio VHF è regolato dalle Leggi dello Stato.</a:t>
            </a:r>
            <a:endParaRPr/>
          </a:p>
          <a:p>
            <a:pPr marL="0" lvl="0" indent="0" algn="l" rtl="0">
              <a:lnSpc>
                <a:spcPct val="100000"/>
              </a:lnSpc>
              <a:spcBef>
                <a:spcPts val="0"/>
              </a:spcBef>
              <a:spcAft>
                <a:spcPts val="0"/>
              </a:spcAft>
              <a:buSzPts val="1400"/>
              <a:buNone/>
            </a:pPr>
            <a:r>
              <a:rPr lang="it-IT"/>
              <a:t>Le diverse frequenze sono assegnate dal Ministero ai diversi Circoli, contro pagamento di una tassa governativa. </a:t>
            </a:r>
            <a:endParaRPr/>
          </a:p>
          <a:p>
            <a:pPr marL="0" lvl="0" indent="0" algn="l" rtl="0">
              <a:lnSpc>
                <a:spcPct val="100000"/>
              </a:lnSpc>
              <a:spcBef>
                <a:spcPts val="0"/>
              </a:spcBef>
              <a:spcAft>
                <a:spcPts val="0"/>
              </a:spcAft>
              <a:buSzPts val="1400"/>
              <a:buNone/>
            </a:pPr>
            <a:r>
              <a:rPr lang="it-IT"/>
              <a:t>Alcuni canali non possono essere usati in quanto Canali Ufficiali di diverse Autorità, inoltre nei diversi porti italiani altre organizzazioni come gli Ormeggiatori, l’Avvisatore marittimo, il gruppo Ormeggiatori mantengono alcuni canali che debbono essere sempre “liberi” </a:t>
            </a:r>
            <a:endParaRPr/>
          </a:p>
          <a:p>
            <a:pPr marL="0" lvl="0" indent="0" algn="l" rtl="0">
              <a:lnSpc>
                <a:spcPct val="100000"/>
              </a:lnSpc>
              <a:spcBef>
                <a:spcPts val="0"/>
              </a:spcBef>
              <a:spcAft>
                <a:spcPts val="0"/>
              </a:spcAft>
              <a:buSzPts val="1400"/>
              <a:buNone/>
            </a:pPr>
            <a:r>
              <a:rPr lang="it-IT"/>
              <a:t>Non dimentichiamo di compilare un elenco di numeri telefonici (cellulari) di quanti sono coinvolti nella manifestazione con il dettaglio del loro nome ed incarico, teniamolo fra i documenti della regata.</a:t>
            </a:r>
            <a:endParaRPr/>
          </a:p>
          <a:p>
            <a:pPr marL="0" lvl="0" indent="0" algn="l" rtl="0">
              <a:lnSpc>
                <a:spcPct val="100000"/>
              </a:lnSpc>
              <a:spcBef>
                <a:spcPts val="0"/>
              </a:spcBef>
              <a:spcAft>
                <a:spcPts val="0"/>
              </a:spcAft>
              <a:buSzPts val="1400"/>
              <a:buNone/>
            </a:pPr>
            <a:endParaRPr/>
          </a:p>
        </p:txBody>
      </p:sp>
      <p:sp>
        <p:nvSpPr>
          <p:cNvPr id="392" name="Google Shape;392;g33be7174ab7_0_50: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4: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La composizione del CdR è un compito di grande importanza per la buona riuscita di una manifestazione.</a:t>
            </a:r>
            <a:endParaRPr/>
          </a:p>
          <a:p>
            <a:pPr marL="0" lvl="0" indent="0" algn="l" rtl="0">
              <a:lnSpc>
                <a:spcPct val="100000"/>
              </a:lnSpc>
              <a:spcBef>
                <a:spcPts val="0"/>
              </a:spcBef>
              <a:spcAft>
                <a:spcPts val="0"/>
              </a:spcAft>
              <a:buSzPts val="1400"/>
              <a:buNone/>
            </a:pPr>
            <a:r>
              <a:rPr lang="it-IT"/>
              <a:t>I componenti di un CdR debbono avere buona conoscenza sia dell’organizzazione della regata in generale, essere collaborativi, duttili. Nella formazione del gruppo del CdR è estremamente utile avere come componenti elementi del Circolo Organizzatore e/o CRO che avranno dimestichezza sia con le “facilities” del Circolo Ospitante che con il suo personale e collaboratori a vario titolo. </a:t>
            </a:r>
            <a:endParaRPr/>
          </a:p>
          <a:p>
            <a:pPr marL="0" lvl="0" indent="0" algn="l" rtl="0">
              <a:lnSpc>
                <a:spcPct val="100000"/>
              </a:lnSpc>
              <a:spcBef>
                <a:spcPts val="0"/>
              </a:spcBef>
              <a:spcAft>
                <a:spcPts val="0"/>
              </a:spcAft>
              <a:buSzPts val="1400"/>
              <a:buNone/>
            </a:pPr>
            <a:r>
              <a:rPr lang="it-IT"/>
              <a:t>Del Presidente abbiamo già segnalato i suoi compiti principali, il Primo Componente avrà il compito ingrato di seguire l’organizzazione della regata nel suo insieme, il Controstarter dovrà essere un elemento di provata esperienza e che sia in grado di assicurare una valida e ferma presenza in sala Giuria in caso di richieste di riparazione per reclami sulle rilevazioni di OCS/UFD/BFD.</a:t>
            </a:r>
            <a:endParaRPr/>
          </a:p>
          <a:p>
            <a:pPr marL="0" lvl="0" indent="0" algn="l" rtl="0">
              <a:lnSpc>
                <a:spcPct val="100000"/>
              </a:lnSpc>
              <a:spcBef>
                <a:spcPts val="0"/>
              </a:spcBef>
              <a:spcAft>
                <a:spcPts val="0"/>
              </a:spcAft>
              <a:buSzPts val="1400"/>
              <a:buNone/>
            </a:pPr>
            <a:r>
              <a:rPr lang="it-IT"/>
              <a:t>Il Responsabile dei Segnali Visivi e quello dei Segnali Sonori dovranno operare in sintonia ed è quindi preferibile avere elementi che già abbiano “lavorato” assieme.</a:t>
            </a:r>
            <a:endParaRPr/>
          </a:p>
          <a:p>
            <a:pPr marL="0" lvl="0" indent="0" algn="l" rtl="0">
              <a:lnSpc>
                <a:spcPct val="100000"/>
              </a:lnSpc>
              <a:spcBef>
                <a:spcPts val="0"/>
              </a:spcBef>
              <a:spcAft>
                <a:spcPts val="0"/>
              </a:spcAft>
              <a:buSzPts val="1400"/>
              <a:buNone/>
            </a:pPr>
            <a:r>
              <a:rPr lang="it-IT"/>
              <a:t>Il Segretario di Bordo normalmente viene dato in appoggio agli altri componenti in caso di necessità.</a:t>
            </a:r>
            <a:endParaRPr/>
          </a:p>
          <a:p>
            <a:pPr marL="0" lvl="0" indent="0" algn="l" rtl="0">
              <a:lnSpc>
                <a:spcPct val="100000"/>
              </a:lnSpc>
              <a:spcBef>
                <a:spcPts val="0"/>
              </a:spcBef>
              <a:spcAft>
                <a:spcPts val="0"/>
              </a:spcAft>
              <a:buSzPts val="1400"/>
              <a:buNone/>
            </a:pPr>
            <a:r>
              <a:rPr lang="it-IT">
                <a:latin typeface="Arial"/>
                <a:ea typeface="Arial"/>
                <a:cs typeface="Arial"/>
                <a:sym typeface="Arial"/>
              </a:rPr>
              <a:t>Sviluppare i diversi ruoli</a:t>
            </a:r>
            <a:endParaRPr/>
          </a:p>
          <a:p>
            <a:pPr marL="0" lvl="0" indent="0" algn="l" rtl="0">
              <a:lnSpc>
                <a:spcPct val="100000"/>
              </a:lnSpc>
              <a:spcBef>
                <a:spcPts val="0"/>
              </a:spcBef>
              <a:spcAft>
                <a:spcPts val="0"/>
              </a:spcAft>
              <a:buSzPts val="1400"/>
              <a:buNone/>
            </a:pPr>
            <a:r>
              <a:rPr lang="it-IT">
                <a:latin typeface="Arial"/>
                <a:ea typeface="Arial"/>
                <a:cs typeface="Arial"/>
                <a:sym typeface="Arial"/>
              </a:rPr>
              <a:t>Primo componente; supplente del presidente ed organizzatore del lavoro a bordo del battello comitato</a:t>
            </a:r>
            <a:endParaRPr/>
          </a:p>
          <a:p>
            <a:pPr marL="169272" lvl="0" indent="-169272" algn="l" rtl="0">
              <a:lnSpc>
                <a:spcPct val="100000"/>
              </a:lnSpc>
              <a:spcBef>
                <a:spcPts val="240"/>
              </a:spcBef>
              <a:spcAft>
                <a:spcPts val="0"/>
              </a:spcAft>
              <a:buSzPts val="1400"/>
              <a:buNone/>
            </a:pPr>
            <a:r>
              <a:rPr lang="it-IT"/>
              <a:t>Devono essere tutti:</a:t>
            </a:r>
            <a:endParaRPr/>
          </a:p>
          <a:p>
            <a:pPr marL="169272" lvl="0" indent="-169272" algn="l" rtl="0">
              <a:lnSpc>
                <a:spcPct val="100000"/>
              </a:lnSpc>
              <a:spcBef>
                <a:spcPts val="240"/>
              </a:spcBef>
              <a:spcAft>
                <a:spcPts val="0"/>
              </a:spcAft>
              <a:buClr>
                <a:schemeClr val="dk1"/>
              </a:buClr>
              <a:buSzPts val="1200"/>
              <a:buFont typeface="Arial"/>
              <a:buChar char="•"/>
            </a:pPr>
            <a:r>
              <a:rPr lang="it-IT"/>
              <a:t> Affidabili </a:t>
            </a:r>
            <a:endParaRPr/>
          </a:p>
          <a:p>
            <a:pPr marL="169272" lvl="0" indent="-169272" algn="l" rtl="0">
              <a:lnSpc>
                <a:spcPct val="100000"/>
              </a:lnSpc>
              <a:spcBef>
                <a:spcPts val="240"/>
              </a:spcBef>
              <a:spcAft>
                <a:spcPts val="0"/>
              </a:spcAft>
              <a:buClr>
                <a:schemeClr val="dk1"/>
              </a:buClr>
              <a:buSzPts val="1200"/>
              <a:buFont typeface="Arial"/>
              <a:buChar char="•"/>
            </a:pPr>
            <a:r>
              <a:rPr lang="it-IT"/>
              <a:t> Non formali</a:t>
            </a:r>
            <a:endParaRPr/>
          </a:p>
          <a:p>
            <a:pPr marL="169272" lvl="0" indent="-169272" algn="l" rtl="0">
              <a:lnSpc>
                <a:spcPct val="100000"/>
              </a:lnSpc>
              <a:spcBef>
                <a:spcPts val="240"/>
              </a:spcBef>
              <a:spcAft>
                <a:spcPts val="0"/>
              </a:spcAft>
              <a:buClr>
                <a:schemeClr val="dk1"/>
              </a:buClr>
              <a:buSzPts val="1200"/>
              <a:buFont typeface="Arial"/>
              <a:buChar char="•"/>
            </a:pPr>
            <a:r>
              <a:rPr lang="it-IT"/>
              <a:t> Compatibili</a:t>
            </a:r>
            <a:endParaRPr/>
          </a:p>
          <a:p>
            <a:pPr marL="169272" lvl="0" indent="-169272" algn="l" rtl="0">
              <a:lnSpc>
                <a:spcPct val="100000"/>
              </a:lnSpc>
              <a:spcBef>
                <a:spcPts val="240"/>
              </a:spcBef>
              <a:spcAft>
                <a:spcPts val="0"/>
              </a:spcAft>
              <a:buClr>
                <a:schemeClr val="dk1"/>
              </a:buClr>
              <a:buSzPts val="1200"/>
              <a:buFont typeface="Arial"/>
              <a:buChar char="•"/>
            </a:pPr>
            <a:r>
              <a:rPr lang="it-IT"/>
              <a:t> Simpatici </a:t>
            </a:r>
            <a:endParaRPr/>
          </a:p>
          <a:p>
            <a:pPr marL="0" lvl="0" indent="0" algn="l" rtl="0">
              <a:lnSpc>
                <a:spcPct val="100000"/>
              </a:lnSpc>
              <a:spcBef>
                <a:spcPts val="0"/>
              </a:spcBef>
              <a:spcAft>
                <a:spcPts val="0"/>
              </a:spcAft>
              <a:buSzPts val="1400"/>
              <a:buNone/>
            </a:pPr>
            <a:endParaRPr/>
          </a:p>
        </p:txBody>
      </p:sp>
      <p:sp>
        <p:nvSpPr>
          <p:cNvPr id="400" name="Google Shape;400;p2: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3babbfc1dc_0_65: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33babbfc1dc_0_65: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La composizione del CdR è un compito di grande importanza per la buona riuscita di una manifestazione.</a:t>
            </a:r>
            <a:endParaRPr/>
          </a:p>
          <a:p>
            <a:pPr marL="0" lvl="0" indent="0" algn="l" rtl="0">
              <a:lnSpc>
                <a:spcPct val="100000"/>
              </a:lnSpc>
              <a:spcBef>
                <a:spcPts val="0"/>
              </a:spcBef>
              <a:spcAft>
                <a:spcPts val="0"/>
              </a:spcAft>
              <a:buSzPts val="1400"/>
              <a:buNone/>
            </a:pPr>
            <a:r>
              <a:rPr lang="it-IT"/>
              <a:t>I componenti di un CdR debbono avere buona conoscenza sia dell’organizzazione della regata in generale, essere collaborativi, duttili. Nella formazione del gruppo del CdR è estremamente utile avere come componenti elementi del Circolo Organizzatore e/o CRO che avranno dimestichezza sia con le “facilities” del Circolo Ospitante che con il suo personale e collaboratori a vario titolo. </a:t>
            </a:r>
            <a:endParaRPr/>
          </a:p>
          <a:p>
            <a:pPr marL="0" lvl="0" indent="0" algn="l" rtl="0">
              <a:lnSpc>
                <a:spcPct val="100000"/>
              </a:lnSpc>
              <a:spcBef>
                <a:spcPts val="0"/>
              </a:spcBef>
              <a:spcAft>
                <a:spcPts val="0"/>
              </a:spcAft>
              <a:buSzPts val="1400"/>
              <a:buNone/>
            </a:pPr>
            <a:r>
              <a:rPr lang="it-IT"/>
              <a:t>Del Presidente abbiamo già segnalato i suoi compiti principali, il Primo Componente avrà il compito ingrato di seguire l’organizzazione della regata nel suo insieme, il Controstarter dovrà essere un elemento di provata esperienza e che sia in grado di assicurare una valida e ferma presenza in sala Giuria in caso di richieste di riparazione per reclami sulle rilevazioni di OCS/UFD/BFD.</a:t>
            </a:r>
            <a:endParaRPr/>
          </a:p>
          <a:p>
            <a:pPr marL="0" lvl="0" indent="0" algn="l" rtl="0">
              <a:lnSpc>
                <a:spcPct val="100000"/>
              </a:lnSpc>
              <a:spcBef>
                <a:spcPts val="0"/>
              </a:spcBef>
              <a:spcAft>
                <a:spcPts val="0"/>
              </a:spcAft>
              <a:buSzPts val="1400"/>
              <a:buNone/>
            </a:pPr>
            <a:r>
              <a:rPr lang="it-IT"/>
              <a:t>Il Responsabile dei Segnali Visivi e quello dei Segnali Sonori dovranno operare in sintonia ed è quindi preferibile avere elementi che già abbiano “lavorato” assieme.</a:t>
            </a:r>
            <a:endParaRPr/>
          </a:p>
          <a:p>
            <a:pPr marL="0" lvl="0" indent="0" algn="l" rtl="0">
              <a:lnSpc>
                <a:spcPct val="100000"/>
              </a:lnSpc>
              <a:spcBef>
                <a:spcPts val="0"/>
              </a:spcBef>
              <a:spcAft>
                <a:spcPts val="0"/>
              </a:spcAft>
              <a:buSzPts val="1400"/>
              <a:buNone/>
            </a:pPr>
            <a:r>
              <a:rPr lang="it-IT"/>
              <a:t>Il Segretario di Bordo normalmente viene dato in appoggio agli altri componenti in caso di necessità.</a:t>
            </a:r>
            <a:endParaRPr/>
          </a:p>
          <a:p>
            <a:pPr marL="0" lvl="0" indent="0" algn="l" rtl="0">
              <a:lnSpc>
                <a:spcPct val="100000"/>
              </a:lnSpc>
              <a:spcBef>
                <a:spcPts val="0"/>
              </a:spcBef>
              <a:spcAft>
                <a:spcPts val="0"/>
              </a:spcAft>
              <a:buSzPts val="1400"/>
              <a:buNone/>
            </a:pPr>
            <a:r>
              <a:rPr lang="it-IT">
                <a:latin typeface="Arial"/>
                <a:ea typeface="Arial"/>
                <a:cs typeface="Arial"/>
                <a:sym typeface="Arial"/>
              </a:rPr>
              <a:t>Sviluppare i diversi ruoli</a:t>
            </a:r>
            <a:endParaRPr/>
          </a:p>
          <a:p>
            <a:pPr marL="0" lvl="0" indent="0" algn="l" rtl="0">
              <a:lnSpc>
                <a:spcPct val="100000"/>
              </a:lnSpc>
              <a:spcBef>
                <a:spcPts val="0"/>
              </a:spcBef>
              <a:spcAft>
                <a:spcPts val="0"/>
              </a:spcAft>
              <a:buSzPts val="1400"/>
              <a:buNone/>
            </a:pPr>
            <a:r>
              <a:rPr lang="it-IT">
                <a:latin typeface="Arial"/>
                <a:ea typeface="Arial"/>
                <a:cs typeface="Arial"/>
                <a:sym typeface="Arial"/>
              </a:rPr>
              <a:t>Primo componente; supplente del presidente ed organizzatore del lavoro a bordo del battello comitato</a:t>
            </a:r>
            <a:endParaRPr/>
          </a:p>
          <a:p>
            <a:pPr marL="169272" lvl="0" indent="-169272" algn="l" rtl="0">
              <a:lnSpc>
                <a:spcPct val="100000"/>
              </a:lnSpc>
              <a:spcBef>
                <a:spcPts val="240"/>
              </a:spcBef>
              <a:spcAft>
                <a:spcPts val="0"/>
              </a:spcAft>
              <a:buSzPts val="1400"/>
              <a:buNone/>
            </a:pPr>
            <a:r>
              <a:rPr lang="it-IT"/>
              <a:t>Devono essere tutti:</a:t>
            </a:r>
            <a:endParaRPr/>
          </a:p>
          <a:p>
            <a:pPr marL="169272" lvl="0" indent="-169272" algn="l" rtl="0">
              <a:lnSpc>
                <a:spcPct val="100000"/>
              </a:lnSpc>
              <a:spcBef>
                <a:spcPts val="240"/>
              </a:spcBef>
              <a:spcAft>
                <a:spcPts val="0"/>
              </a:spcAft>
              <a:buClr>
                <a:schemeClr val="dk1"/>
              </a:buClr>
              <a:buSzPts val="1200"/>
              <a:buFont typeface="Arial"/>
              <a:buChar char="•"/>
            </a:pPr>
            <a:r>
              <a:rPr lang="it-IT"/>
              <a:t> Affidabili </a:t>
            </a:r>
            <a:endParaRPr/>
          </a:p>
          <a:p>
            <a:pPr marL="169272" lvl="0" indent="-169272" algn="l" rtl="0">
              <a:lnSpc>
                <a:spcPct val="100000"/>
              </a:lnSpc>
              <a:spcBef>
                <a:spcPts val="240"/>
              </a:spcBef>
              <a:spcAft>
                <a:spcPts val="0"/>
              </a:spcAft>
              <a:buClr>
                <a:schemeClr val="dk1"/>
              </a:buClr>
              <a:buSzPts val="1200"/>
              <a:buFont typeface="Arial"/>
              <a:buChar char="•"/>
            </a:pPr>
            <a:r>
              <a:rPr lang="it-IT"/>
              <a:t> Non formali</a:t>
            </a:r>
            <a:endParaRPr/>
          </a:p>
          <a:p>
            <a:pPr marL="169272" lvl="0" indent="-169272" algn="l" rtl="0">
              <a:lnSpc>
                <a:spcPct val="100000"/>
              </a:lnSpc>
              <a:spcBef>
                <a:spcPts val="240"/>
              </a:spcBef>
              <a:spcAft>
                <a:spcPts val="0"/>
              </a:spcAft>
              <a:buClr>
                <a:schemeClr val="dk1"/>
              </a:buClr>
              <a:buSzPts val="1200"/>
              <a:buFont typeface="Arial"/>
              <a:buChar char="•"/>
            </a:pPr>
            <a:r>
              <a:rPr lang="it-IT"/>
              <a:t> Compatibili</a:t>
            </a:r>
            <a:endParaRPr/>
          </a:p>
          <a:p>
            <a:pPr marL="169272" lvl="0" indent="-169272" algn="l" rtl="0">
              <a:lnSpc>
                <a:spcPct val="100000"/>
              </a:lnSpc>
              <a:spcBef>
                <a:spcPts val="240"/>
              </a:spcBef>
              <a:spcAft>
                <a:spcPts val="0"/>
              </a:spcAft>
              <a:buClr>
                <a:schemeClr val="dk1"/>
              </a:buClr>
              <a:buSzPts val="1200"/>
              <a:buFont typeface="Arial"/>
              <a:buChar char="•"/>
            </a:pPr>
            <a:r>
              <a:rPr lang="it-IT"/>
              <a:t> Simpatici </a:t>
            </a:r>
            <a:endParaRPr/>
          </a:p>
          <a:p>
            <a:pPr marL="0" lvl="0" indent="0" algn="l" rtl="0">
              <a:lnSpc>
                <a:spcPct val="100000"/>
              </a:lnSpc>
              <a:spcBef>
                <a:spcPts val="0"/>
              </a:spcBef>
              <a:spcAft>
                <a:spcPts val="0"/>
              </a:spcAft>
              <a:buSzPts val="1400"/>
              <a:buNone/>
            </a:pPr>
            <a:endParaRPr/>
          </a:p>
        </p:txBody>
      </p:sp>
      <p:sp>
        <p:nvSpPr>
          <p:cNvPr id="409" name="Google Shape;409;g33babbfc1dc_0_65: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6: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oppure avere le bandiere su bastoni/pali in quanto, anche in condizioni estreme, esse possono essere gestite da una persona e visualizzate velocemente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18" name="Google Shape;418;p16: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42b984d14e_0_23: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342b984d14e_0_23: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oppure avere le bandiere su bastoni/pali in quanto, anche in condizioni estreme, esse possono essere gestite da una persona e visualizzate velocemente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27" name="Google Shape;427;g342b984d14e_0_23: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7: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1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3c4d2cc7b0_0_1: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33c4d2cc7b0_0_1: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3c4d2cc7b0_0_13: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33c4d2cc7b0_0_13: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5: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2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6: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Partenza </a:t>
            </a:r>
            <a:r>
              <a:rPr lang="it-IT">
                <a:latin typeface="Arial"/>
                <a:ea typeface="Arial"/>
                <a:cs typeface="Arial"/>
                <a:sym typeface="Arial"/>
              </a:rPr>
              <a:t> ortogonale al “vento di navigazione”</a:t>
            </a:r>
            <a:endParaRPr/>
          </a:p>
          <a:p>
            <a:pPr marL="0" lvl="0" indent="0" algn="l" rtl="0">
              <a:lnSpc>
                <a:spcPct val="100000"/>
              </a:lnSpc>
              <a:spcBef>
                <a:spcPts val="0"/>
              </a:spcBef>
              <a:spcAft>
                <a:spcPts val="0"/>
              </a:spcAft>
              <a:buSzPts val="1400"/>
              <a:buNone/>
            </a:pPr>
            <a:endParaRPr/>
          </a:p>
        </p:txBody>
      </p:sp>
      <p:sp>
        <p:nvSpPr>
          <p:cNvPr id="467" name="Google Shape;467;p26: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7: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9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it-IT">
                <a:latin typeface="Arial"/>
                <a:ea typeface="Arial"/>
                <a:cs typeface="Arial"/>
                <a:sym typeface="Arial"/>
              </a:rPr>
              <a:t>E’ il percorso più difficile da adeguare ad un nuovo vento dopo che la regata è partita.</a:t>
            </a:r>
            <a:endParaRPr/>
          </a:p>
          <a:p>
            <a:pPr marL="0" lvl="0" indent="0" algn="l" rtl="0">
              <a:lnSpc>
                <a:spcPct val="90000"/>
              </a:lnSpc>
              <a:spcBef>
                <a:spcPts val="0"/>
              </a:spcBef>
              <a:spcAft>
                <a:spcPts val="0"/>
              </a:spcAft>
              <a:buSzPts val="1400"/>
              <a:buNone/>
            </a:pPr>
            <a:endParaRPr>
              <a:latin typeface="Arial"/>
              <a:ea typeface="Arial"/>
              <a:cs typeface="Arial"/>
              <a:sym typeface="Arial"/>
            </a:endParaRPr>
          </a:p>
          <a:p>
            <a:pPr marL="0" lvl="0" indent="0" algn="l" rtl="0">
              <a:lnSpc>
                <a:spcPct val="9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76" name="Google Shape;476;p27: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3b9f8cef42_0_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33b9f8cef42_0_0: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148" name="Google Shape;148;g33b9f8cef42_0_0: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28: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9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9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85" name="Google Shape;485;p28: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9: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9: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29: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2: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a:latin typeface="Arial"/>
                <a:ea typeface="Arial"/>
                <a:cs typeface="Arial"/>
                <a:sym typeface="Arial"/>
              </a:rPr>
              <a:t>Una linea molto lunga può creare vari problemi</a:t>
            </a:r>
            <a:endParaRPr/>
          </a:p>
          <a:p>
            <a:pPr marL="0" lvl="0" indent="-76200"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Vento diverso agli estremi della stessa</a:t>
            </a:r>
            <a:endParaRPr/>
          </a:p>
          <a:p>
            <a:pPr marL="0" lvl="0" indent="-76200"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Difficoltà nell’identificare gli OCS </a:t>
            </a:r>
            <a:endParaRPr/>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0" indent="0" algn="l" rtl="0">
              <a:lnSpc>
                <a:spcPct val="80000"/>
              </a:lnSpc>
              <a:spcBef>
                <a:spcPts val="0"/>
              </a:spcBef>
              <a:spcAft>
                <a:spcPts val="0"/>
              </a:spcAft>
              <a:buSzPts val="1400"/>
              <a:buNone/>
            </a:pPr>
            <a:r>
              <a:rPr lang="it-IT">
                <a:latin typeface="Arial"/>
                <a:ea typeface="Arial"/>
                <a:cs typeface="Arial"/>
                <a:sym typeface="Arial"/>
              </a:rPr>
              <a:t>Anche i concorrenti fanno più fatica a individuarla (non è dipinta sull’acqua)</a:t>
            </a:r>
            <a:endParaRPr/>
          </a:p>
          <a:p>
            <a:pPr marL="0" lvl="0" indent="0" algn="l" rtl="0">
              <a:lnSpc>
                <a:spcPct val="80000"/>
              </a:lnSpc>
              <a:spcBef>
                <a:spcPts val="0"/>
              </a:spcBef>
              <a:spcAft>
                <a:spcPts val="0"/>
              </a:spcAft>
              <a:buSzPts val="1400"/>
              <a:buNone/>
            </a:pPr>
            <a:endParaRPr>
              <a:latin typeface="Arial"/>
              <a:ea typeface="Arial"/>
              <a:cs typeface="Arial"/>
              <a:sym typeface="Arial"/>
            </a:endParaRPr>
          </a:p>
        </p:txBody>
      </p:sp>
      <p:sp>
        <p:nvSpPr>
          <p:cNvPr id="503" name="Google Shape;503;p32: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3c4d2cc7b0_0_3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33c4d2cc7b0_0_30: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a:latin typeface="Arial"/>
                <a:ea typeface="Arial"/>
                <a:cs typeface="Arial"/>
                <a:sym typeface="Arial"/>
              </a:rPr>
              <a:t>Una linea molto lunga può creare vari problemi</a:t>
            </a:r>
            <a:endParaRPr/>
          </a:p>
          <a:p>
            <a:pPr marL="0" lvl="0" indent="-76200"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Vento diverso agli estremi della stessa</a:t>
            </a:r>
            <a:endParaRPr/>
          </a:p>
          <a:p>
            <a:pPr marL="0" lvl="0" indent="-76200"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Difficoltà nell’identificare gli OCS </a:t>
            </a:r>
            <a:endParaRPr/>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0" indent="0" algn="l" rtl="0">
              <a:lnSpc>
                <a:spcPct val="80000"/>
              </a:lnSpc>
              <a:spcBef>
                <a:spcPts val="0"/>
              </a:spcBef>
              <a:spcAft>
                <a:spcPts val="0"/>
              </a:spcAft>
              <a:buSzPts val="1400"/>
              <a:buNone/>
            </a:pPr>
            <a:r>
              <a:rPr lang="it-IT">
                <a:latin typeface="Arial"/>
                <a:ea typeface="Arial"/>
                <a:cs typeface="Arial"/>
                <a:sym typeface="Arial"/>
              </a:rPr>
              <a:t>Anche i concorrenti fanno più fatica a individuarla (non è dipinta sull’acqua)</a:t>
            </a:r>
            <a:endParaRPr/>
          </a:p>
          <a:p>
            <a:pPr marL="0" lvl="0" indent="0" algn="l" rtl="0">
              <a:lnSpc>
                <a:spcPct val="80000"/>
              </a:lnSpc>
              <a:spcBef>
                <a:spcPts val="0"/>
              </a:spcBef>
              <a:spcAft>
                <a:spcPts val="0"/>
              </a:spcAft>
              <a:buSzPts val="1400"/>
              <a:buNone/>
            </a:pPr>
            <a:endParaRPr>
              <a:latin typeface="Arial"/>
              <a:ea typeface="Arial"/>
              <a:cs typeface="Arial"/>
              <a:sym typeface="Arial"/>
            </a:endParaRPr>
          </a:p>
        </p:txBody>
      </p:sp>
      <p:sp>
        <p:nvSpPr>
          <p:cNvPr id="512" name="Google Shape;512;g33c4d2cc7b0_0_30: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4: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34: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(2015) 14.6 Gates will be approximately 10 hull lengths wide, laid square to the sailing wind. Variations in width and angle may be appropriate to adjust for current or other prevailing conditions. Laser range finders will be used to determine the width of gates.</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521" name="Google Shape;521;p34: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5: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35: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3c7351d855_0_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33c7351d855_0_0: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542" name="Google Shape;542;g33c7351d855_0_0: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3c7351d855_0_14: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33c7351d855_0_14: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550" name="Google Shape;550;g33c7351d855_0_14: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3c7351d855_0_7: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33c7351d855_0_7: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558" name="Google Shape;558;g33c7351d855_0_7: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40: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Nel caso in cui un differimento sia già stimato più lungo di 10 minuti, la bandiera arancio sarà ammainata (senza segnale sonoro) e </a:t>
            </a:r>
            <a:r>
              <a:rPr lang="it-IT">
                <a:solidFill>
                  <a:srgbClr val="FF0000"/>
                </a:solidFill>
              </a:rPr>
              <a:t>nuovamente</a:t>
            </a:r>
            <a:r>
              <a:rPr lang="it-IT"/>
              <a:t> esposta (con un suono) almeno  cinque minuti prima del segnale di avviso. </a:t>
            </a:r>
            <a:endParaRPr/>
          </a:p>
          <a:p>
            <a:pPr marL="0" lvl="0" indent="0" algn="l" rtl="0">
              <a:lnSpc>
                <a:spcPct val="100000"/>
              </a:lnSpc>
              <a:spcBef>
                <a:spcPts val="0"/>
              </a:spcBef>
              <a:spcAft>
                <a:spcPts val="0"/>
              </a:spcAft>
              <a:buSzPts val="1400"/>
              <a:buNone/>
            </a:pPr>
            <a:r>
              <a:rPr lang="it-IT">
                <a:latin typeface="Arial"/>
                <a:ea typeface="Arial"/>
                <a:cs typeface="Arial"/>
                <a:sym typeface="Arial"/>
              </a:rPr>
              <a:t>La frase va inserita nelle IdR.</a:t>
            </a:r>
            <a:endParaRPr/>
          </a:p>
          <a:p>
            <a:pPr marL="0" lvl="0" indent="0" algn="l" rtl="0">
              <a:lnSpc>
                <a:spcPct val="100000"/>
              </a:lnSpc>
              <a:spcBef>
                <a:spcPts val="0"/>
              </a:spcBef>
              <a:spcAft>
                <a:spcPts val="0"/>
              </a:spcAft>
              <a:buSzPts val="1400"/>
              <a:buNone/>
            </a:pPr>
            <a:endParaRPr/>
          </a:p>
        </p:txBody>
      </p:sp>
      <p:sp>
        <p:nvSpPr>
          <p:cNvPr id="566" name="Google Shape;566;p40: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2af378090f_0_12: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32af378090f_0_12: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I dettagli forniti dalla Normativa federale sono “Regola” a tutti gli effetti.</a:t>
            </a:r>
            <a:endParaRPr/>
          </a:p>
        </p:txBody>
      </p:sp>
      <p:sp>
        <p:nvSpPr>
          <p:cNvPr id="157" name="Google Shape;157;g32af378090f_0_12: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15: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Tutte della stessa dimensione. Dimensione minima raccomandata 60x90.</a:t>
            </a:r>
            <a:endParaRPr/>
          </a:p>
          <a:p>
            <a:pPr marL="0" lvl="0" indent="0" algn="l" rtl="0">
              <a:lnSpc>
                <a:spcPct val="100000"/>
              </a:lnSpc>
              <a:spcBef>
                <a:spcPts val="0"/>
              </a:spcBef>
              <a:spcAft>
                <a:spcPts val="0"/>
              </a:spcAft>
              <a:buSzPts val="1400"/>
              <a:buNone/>
            </a:pPr>
            <a:r>
              <a:rPr lang="it-IT">
                <a:latin typeface="Arial"/>
                <a:ea typeface="Arial"/>
                <a:cs typeface="Arial"/>
                <a:sym typeface="Arial"/>
              </a:rPr>
              <a:t>Sistemate per evitare che le bandiere, nel momento in cui vengono utilizzate, si coprano.</a:t>
            </a:r>
            <a:endParaRPr/>
          </a:p>
          <a:p>
            <a:pPr marL="0" lvl="0" indent="0" algn="l" rtl="0">
              <a:lnSpc>
                <a:spcPct val="100000"/>
              </a:lnSpc>
              <a:spcBef>
                <a:spcPts val="0"/>
              </a:spcBef>
              <a:spcAft>
                <a:spcPts val="0"/>
              </a:spcAft>
              <a:buSzPts val="1400"/>
              <a:buNone/>
            </a:pPr>
            <a:r>
              <a:rPr lang="it-IT">
                <a:latin typeface="Arial"/>
                <a:ea typeface="Arial"/>
                <a:cs typeface="Arial"/>
                <a:sym typeface="Arial"/>
              </a:rPr>
              <a:t>Richiami a prua dell’asta; avviso, preparatorio, etc.</a:t>
            </a:r>
            <a:endParaRPr/>
          </a:p>
          <a:p>
            <a:pPr marL="0" lvl="0" indent="0" algn="l" rtl="0">
              <a:lnSpc>
                <a:spcPct val="100000"/>
              </a:lnSpc>
              <a:spcBef>
                <a:spcPts val="0"/>
              </a:spcBef>
              <a:spcAft>
                <a:spcPts val="0"/>
              </a:spcAft>
              <a:buSzPts val="1400"/>
              <a:buNone/>
            </a:pPr>
            <a:r>
              <a:rPr lang="it-IT">
                <a:latin typeface="Arial"/>
                <a:ea typeface="Arial"/>
                <a:cs typeface="Arial"/>
                <a:sym typeface="Arial"/>
              </a:rPr>
              <a:t>La "X" possibilmente più grande delle altre bandiere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577" name="Google Shape;577;p15: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37: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37: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38: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639" name="Google Shape;639;p38: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58: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a:t>In case of postponing a race during the starting procedure for major events the following guidelines are recommended:</a:t>
            </a:r>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Race officers should postpone a race during the starting procedure in response to adverse outside effects depriving boats of an equal chance of a good start.</a:t>
            </a:r>
            <a:endParaRPr>
              <a:latin typeface="Times New Roman"/>
              <a:ea typeface="Times New Roman"/>
              <a:cs typeface="Times New Roman"/>
              <a:sym typeface="Times New Roman"/>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Postpone the race if the wind shifts ten or more degrees or other influence causes boats to bunch at one end of the start line. If a wind shift occurs before the starting signal -even in the last minute before the start- such that it increases the risk of a general recall or several boats OCS, a postponement should be considered.  Be aware of shifts of ten or more degrees or other influences that cause boats to bunch at one end of the start line.</a:t>
            </a:r>
            <a:endParaRPr>
              <a:latin typeface="Times New Roman"/>
              <a:ea typeface="Times New Roman"/>
              <a:cs typeface="Times New Roman"/>
              <a:sym typeface="Times New Roman"/>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The positions boats are taking on the starting line may indicate a bias in the minds of the competitors.  This should be acknowledged and a postponement should be considered.</a:t>
            </a:r>
            <a:endParaRPr>
              <a:latin typeface="Times New Roman"/>
              <a:ea typeface="Times New Roman"/>
              <a:cs typeface="Times New Roman"/>
              <a:sym typeface="Times New Roman"/>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It is better to signal a very late postponement than a general recall or an individual recall.</a:t>
            </a:r>
            <a:endParaRPr>
              <a:latin typeface="Times New Roman"/>
              <a:ea typeface="Times New Roman"/>
              <a:cs typeface="Times New Roman"/>
              <a:sym typeface="Times New Roman"/>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Other reasons for postponing are:  a drifting mark, a significant error in the timing of signals, other boats interfering with the competing boats, etc.</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648" name="Google Shape;648;p58: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39: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39: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660" name="Google Shape;660;p39: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41: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b="1">
                <a:latin typeface="Arial"/>
                <a:ea typeface="Arial"/>
                <a:cs typeface="Arial"/>
                <a:sym typeface="Arial"/>
              </a:rPr>
              <a:t>La comunicazione per radio </a:t>
            </a:r>
            <a:r>
              <a:rPr lang="it-IT">
                <a:latin typeface="Arial"/>
                <a:ea typeface="Arial"/>
                <a:cs typeface="Arial"/>
                <a:sym typeface="Arial"/>
              </a:rPr>
              <a:t>serve a controstarter, giuria e per tutta l’organizzazione.</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it-IT" b="1">
                <a:latin typeface="Arial"/>
                <a:ea typeface="Arial"/>
                <a:cs typeface="Arial"/>
                <a:sym typeface="Arial"/>
              </a:rPr>
              <a:t>Silenzio radio</a:t>
            </a:r>
            <a:endParaRPr/>
          </a:p>
          <a:p>
            <a:pPr marL="0" lvl="0" indent="0" algn="l" rtl="0">
              <a:lnSpc>
                <a:spcPct val="100000"/>
              </a:lnSpc>
              <a:spcBef>
                <a:spcPts val="0"/>
              </a:spcBef>
              <a:spcAft>
                <a:spcPts val="0"/>
              </a:spcAft>
              <a:buSzPts val="1400"/>
              <a:buNone/>
            </a:pPr>
            <a:r>
              <a:rPr lang="it-IT">
                <a:latin typeface="Arial"/>
                <a:ea typeface="Arial"/>
                <a:cs typeface="Arial"/>
                <a:sym typeface="Arial"/>
              </a:rPr>
              <a:t>Solo comunicazioni relative alla sicurezza, direzione ed intensità del vento</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it-IT">
                <a:latin typeface="Arial"/>
                <a:ea typeface="Arial"/>
                <a:cs typeface="Arial"/>
                <a:sym typeface="Arial"/>
              </a:rPr>
              <a:t>Importanza della </a:t>
            </a:r>
            <a:r>
              <a:rPr lang="it-IT" b="1">
                <a:latin typeface="Arial"/>
                <a:ea typeface="Arial"/>
                <a:cs typeface="Arial"/>
                <a:sym typeface="Arial"/>
              </a:rPr>
              <a:t>precisione nell’issata della bandiera</a:t>
            </a:r>
            <a:r>
              <a:rPr lang="it-IT">
                <a:latin typeface="Arial"/>
                <a:ea typeface="Arial"/>
                <a:cs typeface="Arial"/>
                <a:sym typeface="Arial"/>
              </a:rPr>
              <a:t>. Deve essere ben visibile allo 0. I segnali visivi sono quelli che danno il tempo.</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669" name="Google Shape;669;p41: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42: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sz="800">
                <a:latin typeface="Arial"/>
                <a:ea typeface="Arial"/>
                <a:cs typeface="Arial"/>
                <a:sym typeface="Arial"/>
              </a:rPr>
              <a:t>Ci sono cinque (ora sei) diversi tipi di segnale Preparatorio</a:t>
            </a:r>
            <a:endParaRPr/>
          </a:p>
          <a:p>
            <a:pPr marL="0" lvl="0" indent="0" algn="l" rtl="0">
              <a:lnSpc>
                <a:spcPct val="100000"/>
              </a:lnSpc>
              <a:spcBef>
                <a:spcPts val="0"/>
              </a:spcBef>
              <a:spcAft>
                <a:spcPts val="0"/>
              </a:spcAft>
              <a:buSzPts val="1400"/>
              <a:buNone/>
            </a:pPr>
            <a:endParaRPr/>
          </a:p>
        </p:txBody>
      </p:sp>
      <p:sp>
        <p:nvSpPr>
          <p:cNvPr id="685" name="Google Shape;685;p42: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4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43: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sz="800">
                <a:latin typeface="Arial"/>
                <a:ea typeface="Arial"/>
                <a:cs typeface="Arial"/>
                <a:sym typeface="Arial"/>
              </a:rPr>
              <a:t>Ci sono cinque (ora sei) diversi tipi di segnale Preparatorio</a:t>
            </a:r>
            <a:endParaRPr/>
          </a:p>
          <a:p>
            <a:pPr marL="0" lvl="0" indent="0" algn="l" rtl="0">
              <a:lnSpc>
                <a:spcPct val="100000"/>
              </a:lnSpc>
              <a:spcBef>
                <a:spcPts val="0"/>
              </a:spcBef>
              <a:spcAft>
                <a:spcPts val="0"/>
              </a:spcAft>
              <a:buSzPts val="1400"/>
              <a:buNone/>
            </a:pPr>
            <a:endParaRPr/>
          </a:p>
        </p:txBody>
      </p:sp>
      <p:sp>
        <p:nvSpPr>
          <p:cNvPr id="696" name="Google Shape;696;p43: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3c96d9b245_1_2: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33c96d9b245_1_2: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707" name="Google Shape;707;g33c96d9b245_1_2: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4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45: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718" name="Google Shape;718;p45: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2773c0f243_0_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2773c0f243_0_0: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Dare “tempestiva notizia” oggi è piuttosto facile, con Internet possiamo raggiungere un vasto pubblico.</a:t>
            </a:r>
            <a:endParaRPr/>
          </a:p>
          <a:p>
            <a:pPr marL="0" lvl="0" indent="0" algn="l" rtl="0">
              <a:lnSpc>
                <a:spcPct val="100000"/>
              </a:lnSpc>
              <a:spcBef>
                <a:spcPts val="0"/>
              </a:spcBef>
              <a:spcAft>
                <a:spcPts val="0"/>
              </a:spcAft>
              <a:buSzPts val="1400"/>
              <a:buNone/>
            </a:pPr>
            <a:endParaRPr/>
          </a:p>
        </p:txBody>
      </p:sp>
      <p:sp>
        <p:nvSpPr>
          <p:cNvPr id="166" name="Google Shape;166;g32773c0f243_0_0: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3c96d9b245_1_12: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33c96d9b245_1_12: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726" name="Google Shape;726;g33c96d9b245_1_12: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46: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742" name="Google Shape;742;p46: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4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47: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754" name="Google Shape;754;p47: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4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p48: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L’area proibita è il triangolo tra la linea di partenza e la boa 1.</a:t>
            </a:r>
            <a:endParaRPr/>
          </a:p>
          <a:p>
            <a:pPr marL="0" lvl="0" indent="0" algn="l" rtl="0">
              <a:lnSpc>
                <a:spcPct val="100000"/>
              </a:lnSpc>
              <a:spcBef>
                <a:spcPts val="0"/>
              </a:spcBef>
              <a:spcAft>
                <a:spcPts val="0"/>
              </a:spcAft>
              <a:buSzPts val="1400"/>
              <a:buNone/>
            </a:pPr>
            <a:r>
              <a:rPr lang="it-IT"/>
              <a:t>Ora di gran uso ed alcune classi (es. Optimist e Laser) la richiedono fin dalla prima partenza.</a:t>
            </a:r>
            <a:endParaRPr/>
          </a:p>
        </p:txBody>
      </p:sp>
      <p:sp>
        <p:nvSpPr>
          <p:cNvPr id="767" name="Google Shape;767;p48: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9: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49: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455198" lvl="1" indent="-232069" algn="just" rtl="0">
              <a:lnSpc>
                <a:spcPct val="80000"/>
              </a:lnSpc>
              <a:spcBef>
                <a:spcPts val="0"/>
              </a:spcBef>
              <a:spcAft>
                <a:spcPts val="0"/>
              </a:spcAft>
              <a:buClr>
                <a:schemeClr val="dk1"/>
              </a:buClr>
              <a:buSzPts val="1900"/>
              <a:buFont typeface="Arial"/>
              <a:buChar char="–"/>
            </a:pPr>
            <a:r>
              <a:rPr lang="it-IT" sz="1900"/>
              <a:t>L’area proibita è il triangolo tra la linea di partenza e la boa 1</a:t>
            </a:r>
            <a:endParaRPr sz="600"/>
          </a:p>
          <a:p>
            <a:pPr marL="455198" lvl="1" indent="-232069" algn="just" rtl="0">
              <a:lnSpc>
                <a:spcPct val="80000"/>
              </a:lnSpc>
              <a:spcBef>
                <a:spcPts val="1500"/>
              </a:spcBef>
              <a:spcAft>
                <a:spcPts val="0"/>
              </a:spcAft>
              <a:buClr>
                <a:schemeClr val="dk1"/>
              </a:buClr>
              <a:buSzPts val="1900"/>
              <a:buFont typeface="Arial"/>
              <a:buChar char="–"/>
            </a:pPr>
            <a:r>
              <a:rPr lang="it-IT" sz="1900"/>
              <a:t>E’ l’ultima risorsa – pone tanti problemi quanti ne risolve</a:t>
            </a:r>
            <a:endParaRPr sz="600"/>
          </a:p>
          <a:p>
            <a:pPr marL="455198" lvl="1" indent="-232069" algn="just" rtl="0">
              <a:lnSpc>
                <a:spcPct val="80000"/>
              </a:lnSpc>
              <a:spcBef>
                <a:spcPts val="1500"/>
              </a:spcBef>
              <a:spcAft>
                <a:spcPts val="0"/>
              </a:spcAft>
              <a:buClr>
                <a:schemeClr val="dk1"/>
              </a:buClr>
              <a:buSzPts val="1900"/>
              <a:buFont typeface="Arial"/>
              <a:buChar char="–"/>
            </a:pPr>
            <a:r>
              <a:rPr lang="it-IT" sz="1900"/>
              <a:t>E’ essenziale posare la miglior linea possibile</a:t>
            </a:r>
            <a:endParaRPr sz="600"/>
          </a:p>
          <a:p>
            <a:pPr marL="455198" lvl="1" indent="-232069" algn="just" rtl="0">
              <a:lnSpc>
                <a:spcPct val="80000"/>
              </a:lnSpc>
              <a:spcBef>
                <a:spcPts val="1500"/>
              </a:spcBef>
              <a:spcAft>
                <a:spcPts val="0"/>
              </a:spcAft>
              <a:buClr>
                <a:schemeClr val="dk1"/>
              </a:buClr>
              <a:buSzPts val="1900"/>
              <a:buFont typeface="Arial"/>
              <a:buChar char="–"/>
            </a:pPr>
            <a:r>
              <a:rPr lang="it-IT" sz="1900"/>
              <a:t>Un’eventuale Intelligenza anche qualche secondo prima del segnale di Partenza</a:t>
            </a:r>
            <a:endParaRPr sz="600"/>
          </a:p>
        </p:txBody>
      </p:sp>
      <p:sp>
        <p:nvSpPr>
          <p:cNvPr id="783" name="Google Shape;783;p49: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5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51: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799" name="Google Shape;799;p51: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52: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808" name="Google Shape;808;p52: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54: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54: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817" name="Google Shape;817;p54: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55: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L’arrivo è unico e non si può ripetere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25" name="Google Shape;825;p55: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5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56: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833" name="Google Shape;833;p56: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27987ab388_0_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327987ab388_0_0: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Dare “tempestiva notizia” oggi è piuttosto facile, con Internet possiamo raggiungere un vasto pubblico.</a:t>
            </a:r>
            <a:endParaRPr/>
          </a:p>
          <a:p>
            <a:pPr marL="0" lvl="0" indent="0" algn="l" rtl="0">
              <a:lnSpc>
                <a:spcPct val="100000"/>
              </a:lnSpc>
              <a:spcBef>
                <a:spcPts val="0"/>
              </a:spcBef>
              <a:spcAft>
                <a:spcPts val="0"/>
              </a:spcAft>
              <a:buSzPts val="1400"/>
              <a:buNone/>
            </a:pPr>
            <a:endParaRPr/>
          </a:p>
        </p:txBody>
      </p:sp>
      <p:sp>
        <p:nvSpPr>
          <p:cNvPr id="175" name="Google Shape;175;g327987ab388_0_0: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42b984d14e_0_14: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342b984d14e_0_14: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841" name="Google Shape;841;g342b984d14e_0_14: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5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57: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850" name="Google Shape;850;p57: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6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60: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15000"/>
              </a:lnSpc>
              <a:spcBef>
                <a:spcPts val="1200"/>
              </a:spcBef>
              <a:spcAft>
                <a:spcPts val="0"/>
              </a:spcAft>
              <a:buClr>
                <a:schemeClr val="dk1"/>
              </a:buClr>
              <a:buSzPts val="1100"/>
              <a:buFont typeface="Arial"/>
              <a:buNone/>
            </a:pPr>
            <a:r>
              <a:rPr lang="it-IT" sz="1000" b="1">
                <a:latin typeface="Arial"/>
                <a:ea typeface="Arial"/>
                <a:cs typeface="Arial"/>
                <a:sym typeface="Arial"/>
              </a:rPr>
              <a:t>Chiamare OCS</a:t>
            </a:r>
            <a:endParaRPr sz="1000" b="1">
              <a:latin typeface="Arial"/>
              <a:ea typeface="Arial"/>
              <a:cs typeface="Arial"/>
              <a:sym typeface="Arial"/>
            </a:endParaRPr>
          </a:p>
          <a:p>
            <a:pPr marL="0" lvl="0" indent="0" algn="l" rtl="0">
              <a:lnSpc>
                <a:spcPct val="115000"/>
              </a:lnSpc>
              <a:spcBef>
                <a:spcPts val="1200"/>
              </a:spcBef>
              <a:spcAft>
                <a:spcPts val="0"/>
              </a:spcAft>
              <a:buSzPts val="1100"/>
              <a:buNone/>
            </a:pPr>
            <a:r>
              <a:rPr lang="it-IT" sz="1000" b="1">
                <a:latin typeface="Arial"/>
                <a:ea typeface="Arial"/>
                <a:cs typeface="Arial"/>
                <a:sym typeface="Arial"/>
              </a:rPr>
              <a:t>In molte partenze ci possono essere una o più barche che non possono essere chiaramente identificate da nessuna delle due estremità della linea. Questo perché si sono coperti dalle barche. L'ufficiale di regata dovrebbe decidere se dare un richiamo individuale (bandiera X, un suono) o un richiamo generale (primo ripetitore, due suoni). Quando l'ufficiale di regata è soddisfatto che tutte le barche oltre la linea (o tutte le barche che hanno infranto la regola 30.1) siano state identificate, segnalare un richiamo individuale. Quando l'ufficiale di regata non è convinto che tutte le barche partite in anticipo (o che hanno infranto le regole 30.1, 30.2, 30.3, 30.4) siano state identificate, segnalare un richiamo generale.</a:t>
            </a:r>
            <a:endParaRPr sz="10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it-IT" sz="1000" b="1">
                <a:latin typeface="Arial"/>
                <a:ea typeface="Arial"/>
                <a:cs typeface="Arial"/>
                <a:sym typeface="Arial"/>
              </a:rPr>
              <a:t>Non è desiderabile segnalare prima un richiamo individuale e poi un richiamo generale.</a:t>
            </a:r>
            <a:endParaRPr sz="1000" b="1">
              <a:latin typeface="Arial"/>
              <a:ea typeface="Arial"/>
              <a:cs typeface="Arial"/>
              <a:sym typeface="Arial"/>
            </a:endParaRPr>
          </a:p>
          <a:p>
            <a:pPr marL="0" lvl="0" indent="0" algn="l" rtl="0">
              <a:lnSpc>
                <a:spcPct val="90000"/>
              </a:lnSpc>
              <a:spcBef>
                <a:spcPts val="1200"/>
              </a:spcBef>
              <a:spcAft>
                <a:spcPts val="0"/>
              </a:spcAft>
              <a:buSzPts val="1400"/>
              <a:buNone/>
            </a:pPr>
            <a:endParaRPr sz="1000" b="1">
              <a:latin typeface="Arial"/>
              <a:ea typeface="Arial"/>
              <a:cs typeface="Arial"/>
              <a:sym typeface="Arial"/>
            </a:endParaRPr>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858" name="Google Shape;858;p60: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6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61: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a:latin typeface="Arial"/>
                <a:ea typeface="Arial"/>
                <a:cs typeface="Arial"/>
                <a:sym typeface="Arial"/>
              </a:rPr>
              <a:t>Tempo per l’esposizione</a:t>
            </a:r>
            <a:endParaRPr/>
          </a:p>
          <a:p>
            <a:pPr marL="0" lvl="0" indent="0" algn="l" rtl="0">
              <a:lnSpc>
                <a:spcPct val="80000"/>
              </a:lnSpc>
              <a:spcBef>
                <a:spcPts val="0"/>
              </a:spcBef>
              <a:spcAft>
                <a:spcPts val="0"/>
              </a:spcAft>
              <a:buSzPts val="1400"/>
              <a:buNone/>
            </a:pPr>
            <a:r>
              <a:rPr lang="it-IT">
                <a:latin typeface="Arial"/>
                <a:ea typeface="Arial"/>
                <a:cs typeface="Arial"/>
                <a:sym typeface="Arial"/>
              </a:rPr>
              <a:t>Ogni secondo che passa le barche continuano ad allontanarsi dalla linea. </a:t>
            </a:r>
            <a:endParaRPr/>
          </a:p>
        </p:txBody>
      </p:sp>
      <p:sp>
        <p:nvSpPr>
          <p:cNvPr id="870" name="Google Shape;870;p61: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6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62: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353678" lvl="0" indent="-353678" algn="l" rtl="0">
              <a:lnSpc>
                <a:spcPct val="100000"/>
              </a:lnSpc>
              <a:spcBef>
                <a:spcPts val="240"/>
              </a:spcBef>
              <a:spcAft>
                <a:spcPts val="0"/>
              </a:spcAft>
              <a:buClr>
                <a:schemeClr val="dk1"/>
              </a:buClr>
              <a:buSzPts val="1100"/>
              <a:buFont typeface="Arial"/>
              <a:buNone/>
            </a:pPr>
            <a:r>
              <a:rPr lang="it-IT"/>
              <a:t>Fai ogni sforzo per identificare tutte le barche OCS</a:t>
            </a:r>
            <a:endParaRPr/>
          </a:p>
          <a:p>
            <a:pPr marL="353678" lvl="0" indent="-353678" algn="l" rtl="0">
              <a:lnSpc>
                <a:spcPct val="100000"/>
              </a:lnSpc>
              <a:spcBef>
                <a:spcPts val="240"/>
              </a:spcBef>
              <a:spcAft>
                <a:spcPts val="0"/>
              </a:spcAft>
              <a:buClr>
                <a:schemeClr val="dk1"/>
              </a:buClr>
              <a:buSzPts val="1100"/>
              <a:buFont typeface="Arial"/>
              <a:buNone/>
            </a:pPr>
            <a:r>
              <a:rPr lang="it-IT"/>
              <a:t>Da essere usato:</a:t>
            </a:r>
            <a:endParaRPr/>
          </a:p>
          <a:p>
            <a:pPr marL="353678" lvl="0" indent="-353678" algn="l" rtl="0">
              <a:lnSpc>
                <a:spcPct val="100000"/>
              </a:lnSpc>
              <a:spcBef>
                <a:spcPts val="240"/>
              </a:spcBef>
              <a:spcAft>
                <a:spcPts val="0"/>
              </a:spcAft>
              <a:buSzPts val="1100"/>
              <a:buNone/>
            </a:pPr>
            <a:r>
              <a:rPr lang="it-IT"/>
              <a:t>quando sono presenti diversi OCS non identificati o se c'è un errore nella procedura</a:t>
            </a:r>
            <a:endParaRPr/>
          </a:p>
        </p:txBody>
      </p:sp>
      <p:sp>
        <p:nvSpPr>
          <p:cNvPr id="881" name="Google Shape;881;p62: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6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63: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207073" lvl="0" indent="-207073" algn="l" rtl="0">
              <a:lnSpc>
                <a:spcPct val="100000"/>
              </a:lnSpc>
              <a:spcBef>
                <a:spcPts val="0"/>
              </a:spcBef>
              <a:spcAft>
                <a:spcPts val="0"/>
              </a:spcAft>
              <a:buSzPts val="1400"/>
              <a:buNone/>
            </a:pPr>
            <a:r>
              <a:rPr lang="it-IT">
                <a:latin typeface="Arial"/>
                <a:ea typeface="Arial"/>
                <a:cs typeface="Arial"/>
                <a:sym typeface="Arial"/>
              </a:rPr>
              <a:t>Non è alternativo alla X</a:t>
            </a:r>
            <a:endParaRPr/>
          </a:p>
          <a:p>
            <a:pPr marL="207073" lvl="0" indent="-207073" algn="l" rtl="0">
              <a:lnSpc>
                <a:spcPct val="100000"/>
              </a:lnSpc>
              <a:spcBef>
                <a:spcPts val="0"/>
              </a:spcBef>
              <a:spcAft>
                <a:spcPts val="0"/>
              </a:spcAft>
              <a:buSzPts val="1400"/>
              <a:buNone/>
            </a:pPr>
            <a:r>
              <a:rPr lang="it-IT">
                <a:latin typeface="Arial"/>
                <a:ea typeface="Arial"/>
                <a:cs typeface="Arial"/>
                <a:sym typeface="Arial"/>
              </a:rPr>
              <a:t>Entro 10 secondi dalla Partenza. Sconsigliabile segnalarlo troppo tardi perché i concorrenti sono troppo lontani per vedere il segnale; ciò può generare confusione.</a:t>
            </a:r>
            <a:endParaRPr/>
          </a:p>
          <a:p>
            <a:pPr marL="207073" lvl="0" indent="-207073" algn="l" rtl="0">
              <a:lnSpc>
                <a:spcPct val="100000"/>
              </a:lnSpc>
              <a:spcBef>
                <a:spcPts val="0"/>
              </a:spcBef>
              <a:spcAft>
                <a:spcPts val="0"/>
              </a:spcAft>
              <a:buSzPts val="1400"/>
              <a:buNone/>
            </a:pPr>
            <a:r>
              <a:rPr lang="it-IT" b="1">
                <a:latin typeface="Arial"/>
                <a:ea typeface="Arial"/>
                <a:cs typeface="Arial"/>
                <a:sym typeface="Arial"/>
              </a:rPr>
              <a:t>Non usarlo per un errore nella procedura di partenza, meglio interrompere.</a:t>
            </a:r>
            <a:endParaRPr/>
          </a:p>
          <a:p>
            <a:pPr marL="207073" lvl="0" indent="-207073" algn="l" rtl="0">
              <a:lnSpc>
                <a:spcPct val="100000"/>
              </a:lnSpc>
              <a:spcBef>
                <a:spcPts val="0"/>
              </a:spcBef>
              <a:spcAft>
                <a:spcPts val="0"/>
              </a:spcAft>
              <a:buSzPts val="1400"/>
              <a:buNone/>
            </a:pPr>
            <a:endParaRPr b="1">
              <a:latin typeface="Arial"/>
              <a:ea typeface="Arial"/>
              <a:cs typeface="Arial"/>
              <a:sym typeface="Arial"/>
            </a:endParaRPr>
          </a:p>
          <a:p>
            <a:pPr marL="207073" lvl="0" indent="-207073" algn="l" rtl="0">
              <a:lnSpc>
                <a:spcPct val="100000"/>
              </a:lnSpc>
              <a:spcBef>
                <a:spcPts val="0"/>
              </a:spcBef>
              <a:spcAft>
                <a:spcPts val="0"/>
              </a:spcAft>
              <a:buSzPts val="1400"/>
              <a:buNone/>
            </a:pPr>
            <a:endParaRPr>
              <a:latin typeface="Arial"/>
              <a:ea typeface="Arial"/>
              <a:cs typeface="Arial"/>
              <a:sym typeface="Arial"/>
            </a:endParaRPr>
          </a:p>
        </p:txBody>
      </p:sp>
      <p:sp>
        <p:nvSpPr>
          <p:cNvPr id="890" name="Google Shape;890;p63: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64: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64: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endParaRPr/>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903" name="Google Shape;903;p64: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6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65: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1"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25" name="Google Shape;925;p65: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6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66: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938" name="Google Shape;938;p66: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67: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67: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947" name="Google Shape;947;p67: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5: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E’ pur vero che per le regate di grande rilievo, come i Campionati Italiani, Europei e Mondiali, le Segreterie delle Classi forniscono una base ufficiale per la composizione del bando e delle Istruzioni di Regata. Nelle regate internazionali sia il bando che le IdR dovranno essere stilate in lingua inglese.</a:t>
            </a:r>
            <a:endParaRPr/>
          </a:p>
          <a:p>
            <a:pPr marL="0" lvl="0" indent="0" algn="l" rtl="0">
              <a:lnSpc>
                <a:spcPct val="100000"/>
              </a:lnSpc>
              <a:spcBef>
                <a:spcPts val="0"/>
              </a:spcBef>
              <a:spcAft>
                <a:spcPts val="0"/>
              </a:spcAft>
              <a:buSzPts val="1400"/>
              <a:buNone/>
            </a:pPr>
            <a:r>
              <a:rPr lang="it-IT"/>
              <a:t>Naturalmente il C.O. avrà contatti con la Classe per definire quei documenti nelle parti più significative.</a:t>
            </a:r>
            <a:endParaRPr/>
          </a:p>
          <a:p>
            <a:pPr marL="0" lvl="0" indent="0" algn="l" rtl="0">
              <a:lnSpc>
                <a:spcPct val="100000"/>
              </a:lnSpc>
              <a:spcBef>
                <a:spcPts val="0"/>
              </a:spcBef>
              <a:spcAft>
                <a:spcPts val="0"/>
              </a:spcAft>
              <a:buSzPts val="1400"/>
              <a:buNone/>
            </a:pPr>
            <a:endParaRPr/>
          </a:p>
        </p:txBody>
      </p:sp>
      <p:sp>
        <p:nvSpPr>
          <p:cNvPr id="185" name="Google Shape;185;p5: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68: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p68: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958" name="Google Shape;958;p68: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69: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69: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b="1">
                <a:latin typeface="Arial"/>
                <a:ea typeface="Arial"/>
                <a:cs typeface="Arial"/>
                <a:sym typeface="Arial"/>
              </a:rPr>
              <a:t>Un “significativo” cambio nella direzione del vento</a:t>
            </a:r>
            <a:endParaRPr/>
          </a:p>
          <a:p>
            <a:pPr marL="0" lvl="0" indent="0" algn="l" rtl="0">
              <a:lnSpc>
                <a:spcPct val="80000"/>
              </a:lnSpc>
              <a:spcBef>
                <a:spcPts val="0"/>
              </a:spcBef>
              <a:spcAft>
                <a:spcPts val="0"/>
              </a:spcAft>
              <a:buSzPts val="1400"/>
              <a:buNone/>
            </a:pPr>
            <a:r>
              <a:rPr lang="it-IT">
                <a:latin typeface="Arial"/>
                <a:ea typeface="Arial"/>
                <a:cs typeface="Arial"/>
                <a:sym typeface="Arial"/>
              </a:rPr>
              <a:t>10° nulla</a:t>
            </a:r>
            <a:endParaRPr/>
          </a:p>
          <a:p>
            <a:pPr marL="0" lvl="0" indent="0" algn="l" rtl="0">
              <a:lnSpc>
                <a:spcPct val="80000"/>
              </a:lnSpc>
              <a:spcBef>
                <a:spcPts val="0"/>
              </a:spcBef>
              <a:spcAft>
                <a:spcPts val="0"/>
              </a:spcAft>
              <a:buSzPts val="1400"/>
              <a:buNone/>
            </a:pPr>
            <a:r>
              <a:rPr lang="it-IT">
                <a:latin typeface="Arial"/>
                <a:ea typeface="Arial"/>
                <a:cs typeface="Arial"/>
                <a:sym typeface="Arial"/>
              </a:rPr>
              <a:t>15° prepararsi con il posaboe in posizione</a:t>
            </a:r>
            <a:endParaRPr/>
          </a:p>
          <a:p>
            <a:pPr marL="0" lvl="0" indent="0" algn="l" rtl="0">
              <a:lnSpc>
                <a:spcPct val="80000"/>
              </a:lnSpc>
              <a:spcBef>
                <a:spcPts val="0"/>
              </a:spcBef>
              <a:spcAft>
                <a:spcPts val="0"/>
              </a:spcAft>
              <a:buSzPts val="1400"/>
              <a:buNone/>
            </a:pPr>
            <a:r>
              <a:rPr lang="it-IT">
                <a:latin typeface="Arial"/>
                <a:ea typeface="Arial"/>
                <a:cs typeface="Arial"/>
                <a:sym typeface="Arial"/>
              </a:rPr>
              <a:t>20° procedere al cambio di percorso</a:t>
            </a:r>
            <a:endParaRPr/>
          </a:p>
          <a:p>
            <a:pPr marL="209975" lvl="0" indent="-209975" algn="l" rtl="0">
              <a:lnSpc>
                <a:spcPct val="80000"/>
              </a:lnSpc>
              <a:spcBef>
                <a:spcPts val="0"/>
              </a:spcBef>
              <a:spcAft>
                <a:spcPts val="0"/>
              </a:spcAft>
              <a:buSzPts val="1400"/>
              <a:buNone/>
            </a:pPr>
            <a:endParaRPr sz="2200">
              <a:latin typeface="Times New Roman"/>
              <a:ea typeface="Times New Roman"/>
              <a:cs typeface="Times New Roman"/>
              <a:sym typeface="Times New Roman"/>
            </a:endParaRPr>
          </a:p>
          <a:p>
            <a:pPr marL="209975" lvl="0" indent="-209975" algn="l" rtl="0">
              <a:lnSpc>
                <a:spcPct val="80000"/>
              </a:lnSpc>
              <a:spcBef>
                <a:spcPts val="0"/>
              </a:spcBef>
              <a:spcAft>
                <a:spcPts val="0"/>
              </a:spcAft>
              <a:buClr>
                <a:schemeClr val="dk1"/>
              </a:buClr>
              <a:buSzPts val="2200"/>
              <a:buFont typeface="Arial"/>
              <a:buAutoNum type="arabicPeriod"/>
            </a:pPr>
            <a:r>
              <a:rPr lang="it-IT" sz="2200">
                <a:latin typeface="Times New Roman"/>
                <a:ea typeface="Times New Roman"/>
                <a:cs typeface="Times New Roman"/>
                <a:sym typeface="Times New Roman"/>
              </a:rPr>
              <a:t>Change in wind direction</a:t>
            </a:r>
            <a:endParaRPr sz="2200">
              <a:latin typeface="Times New Roman"/>
              <a:ea typeface="Times New Roman"/>
              <a:cs typeface="Times New Roman"/>
              <a:sym typeface="Times New Roman"/>
            </a:endParaRPr>
          </a:p>
          <a:p>
            <a:pPr marL="209975" lvl="0" indent="-209975"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With a wind shift of 10° or less the course should not be changed unless necessary to adjust for current or to provide a square run.</a:t>
            </a:r>
            <a:endParaRPr>
              <a:latin typeface="Arial"/>
              <a:ea typeface="Arial"/>
              <a:cs typeface="Arial"/>
              <a:sym typeface="Arial"/>
            </a:endParaRPr>
          </a:p>
          <a:p>
            <a:pPr marL="209975" lvl="0" indent="-209975"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Between 10° and 15° consideration should be given to adjusting the course to the new wind provided that the race officer is confident that the change is permanent.</a:t>
            </a:r>
            <a:endParaRPr>
              <a:latin typeface="Arial"/>
              <a:ea typeface="Arial"/>
              <a:cs typeface="Arial"/>
              <a:sym typeface="Arial"/>
            </a:endParaRPr>
          </a:p>
          <a:p>
            <a:pPr marL="209975" lvl="0" indent="-209975"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With a wind shift in excess of 15° the course should be adjusted to the new wind. </a:t>
            </a:r>
            <a:endParaRPr>
              <a:latin typeface="Arial"/>
              <a:ea typeface="Arial"/>
              <a:cs typeface="Arial"/>
              <a:sym typeface="Arial"/>
            </a:endParaRPr>
          </a:p>
          <a:p>
            <a:pPr marL="209975" lvl="0" indent="-209975"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With a wind shift in excess of 45°, the race officer should consider the stability of the shift and its influence on the race. </a:t>
            </a:r>
            <a:endParaRPr>
              <a:latin typeface="Arial"/>
              <a:ea typeface="Arial"/>
              <a:cs typeface="Arial"/>
              <a:sym typeface="Arial"/>
            </a:endParaRPr>
          </a:p>
          <a:p>
            <a:pPr marL="209975" lvl="0" indent="-209975"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Frequent and violent wind shifts – Under these circumstances the race committee may not be able to adjust the course sufficiently or quickly enough to maintain a race of the required standard. The race should be abandoned (same as item 5 under abandonment).</a:t>
            </a:r>
            <a:endParaRPr>
              <a:latin typeface="Arial"/>
              <a:ea typeface="Arial"/>
              <a:cs typeface="Arial"/>
              <a:sym typeface="Arial"/>
            </a:endParaRPr>
          </a:p>
          <a:p>
            <a:pPr marL="209975" lvl="0" indent="-209975" algn="l" rtl="0">
              <a:lnSpc>
                <a:spcPct val="80000"/>
              </a:lnSpc>
              <a:spcBef>
                <a:spcPts val="0"/>
              </a:spcBef>
              <a:spcAft>
                <a:spcPts val="0"/>
              </a:spcAft>
              <a:buClr>
                <a:schemeClr val="dk1"/>
              </a:buClr>
              <a:buSzPts val="1200"/>
              <a:buFont typeface="Arial"/>
              <a:buChar char="•"/>
            </a:pPr>
            <a:r>
              <a:rPr lang="it-IT">
                <a:latin typeface="Arial"/>
                <a:ea typeface="Arial"/>
                <a:cs typeface="Arial"/>
                <a:sym typeface="Arial"/>
              </a:rPr>
              <a:t>Changes in current or a difference in the angle of the current relative to the wind may justify changes outside of these guidelines.</a:t>
            </a:r>
            <a:endParaRPr>
              <a:latin typeface="Arial"/>
              <a:ea typeface="Arial"/>
              <a:cs typeface="Arial"/>
              <a:sym typeface="Arial"/>
            </a:endParaRPr>
          </a:p>
          <a:p>
            <a:pPr marL="0" lvl="0" indent="0" algn="l" rtl="0">
              <a:lnSpc>
                <a:spcPct val="80000"/>
              </a:lnSpc>
              <a:spcBef>
                <a:spcPts val="0"/>
              </a:spcBef>
              <a:spcAft>
                <a:spcPts val="0"/>
              </a:spcAft>
              <a:buSzPts val="1400"/>
              <a:buNone/>
            </a:pPr>
            <a:endParaRPr>
              <a:latin typeface="Arial"/>
              <a:ea typeface="Arial"/>
              <a:cs typeface="Arial"/>
              <a:sym typeface="Arial"/>
            </a:endParaRPr>
          </a:p>
        </p:txBody>
      </p:sp>
      <p:sp>
        <p:nvSpPr>
          <p:cNvPr id="973" name="Google Shape;973;p69: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7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70: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sz="1500" b="0">
                <a:latin typeface="Arial"/>
                <a:ea typeface="Arial"/>
                <a:cs typeface="Arial"/>
                <a:sym typeface="Arial"/>
              </a:rPr>
              <a:t>Un “significativo” cambio nell’intensità del vento. Questi segnali possono essere combinati con quelli indicanti il cambio di direzione del vento.</a:t>
            </a:r>
            <a:endParaRPr sz="1500"/>
          </a:p>
          <a:p>
            <a:pPr marL="0" lvl="0" indent="0" algn="l" rtl="0">
              <a:lnSpc>
                <a:spcPct val="80000"/>
              </a:lnSpc>
              <a:spcBef>
                <a:spcPts val="0"/>
              </a:spcBef>
              <a:spcAft>
                <a:spcPts val="0"/>
              </a:spcAft>
              <a:buSzPts val="1400"/>
              <a:buNone/>
            </a:pPr>
            <a:r>
              <a:rPr lang="it-IT" sz="1500" b="0">
                <a:latin typeface="Arial"/>
                <a:ea typeface="Arial"/>
                <a:cs typeface="Arial"/>
                <a:sym typeface="Arial"/>
              </a:rPr>
              <a:t>Quanto accorciare o annullare ? Max 50%</a:t>
            </a:r>
            <a:endParaRPr sz="1500"/>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0" indent="0" algn="l" rtl="0">
              <a:lnSpc>
                <a:spcPct val="8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986" name="Google Shape;986;p70: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7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71: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Il battello deve costituire una sorta di “cancello” sul lato di avvicinamento alla boa</a:t>
            </a:r>
            <a:endParaRPr/>
          </a:p>
          <a:p>
            <a:pPr marL="0" lvl="0" indent="0" algn="l" rtl="0">
              <a:lnSpc>
                <a:spcPct val="100000"/>
              </a:lnSpc>
              <a:spcBef>
                <a:spcPts val="0"/>
              </a:spcBef>
              <a:spcAft>
                <a:spcPts val="0"/>
              </a:spcAft>
              <a:buSzPts val="1400"/>
              <a:buNone/>
            </a:pPr>
            <a:r>
              <a:rPr lang="it-IT">
                <a:latin typeface="Arial"/>
                <a:ea typeface="Arial"/>
                <a:cs typeface="Arial"/>
                <a:sym typeface="Arial"/>
              </a:rPr>
              <a:t>Il segnale va fatto a tutte le barche, prima che comincino il nuovo lato</a:t>
            </a:r>
            <a:endParaRPr/>
          </a:p>
          <a:p>
            <a:pPr marL="0" lvl="0" indent="0" algn="l" rtl="0">
              <a:lnSpc>
                <a:spcPct val="100000"/>
              </a:lnSpc>
              <a:spcBef>
                <a:spcPts val="0"/>
              </a:spcBef>
              <a:spcAft>
                <a:spcPts val="0"/>
              </a:spcAft>
              <a:buSzPts val="1400"/>
              <a:buNone/>
            </a:pPr>
            <a:endParaRPr/>
          </a:p>
        </p:txBody>
      </p:sp>
      <p:sp>
        <p:nvSpPr>
          <p:cNvPr id="999" name="Google Shape;999;p71: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7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72: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Perpendicolare alla direzione dall’ultima boa</a:t>
            </a:r>
            <a:endParaRPr/>
          </a:p>
        </p:txBody>
      </p:sp>
      <p:sp>
        <p:nvSpPr>
          <p:cNvPr id="1029" name="Google Shape;1029;p72: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73: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p73: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Riposizionare se si può migliorare l’ancoraggio</a:t>
            </a:r>
            <a:endParaRPr/>
          </a:p>
        </p:txBody>
      </p:sp>
      <p:sp>
        <p:nvSpPr>
          <p:cNvPr id="1064" name="Google Shape;1064;p73: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33c96d9b245_1_31: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33c96d9b245_1_31: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a:t>In case of postponing a race during the starting procedure for major events the following guidelines are recommended:</a:t>
            </a:r>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Race officers should postpone a race during the starting procedure in response to adverse outside effects depriving boats of an equal chance of a good start.</a:t>
            </a:r>
            <a:endParaRPr>
              <a:latin typeface="Times New Roman"/>
              <a:ea typeface="Times New Roman"/>
              <a:cs typeface="Times New Roman"/>
              <a:sym typeface="Times New Roman"/>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Postpone the race if the wind shifts ten or more degrees or other influence causes boats to bunch at one end of the start line. If a wind shift occurs before the starting signal -even in the last minute before the start- such that it increases the risk of a general recall or several boats OCS, a postponement should be considered.  Be aware of shifts of ten or more degrees or other influences that cause boats to bunch at one end of the start line.</a:t>
            </a:r>
            <a:endParaRPr>
              <a:latin typeface="Times New Roman"/>
              <a:ea typeface="Times New Roman"/>
              <a:cs typeface="Times New Roman"/>
              <a:sym typeface="Times New Roman"/>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The positions boats are taking on the starting line may indicate a bias in the minds of the competitors.  This should be acknowledged and a postponement should be considered.</a:t>
            </a:r>
            <a:endParaRPr>
              <a:latin typeface="Times New Roman"/>
              <a:ea typeface="Times New Roman"/>
              <a:cs typeface="Times New Roman"/>
              <a:sym typeface="Times New Roman"/>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It is better to signal a very late postponement than a general recall or an individual recall.</a:t>
            </a:r>
            <a:endParaRPr>
              <a:latin typeface="Times New Roman"/>
              <a:ea typeface="Times New Roman"/>
              <a:cs typeface="Times New Roman"/>
              <a:sym typeface="Times New Roman"/>
            </a:endParaRPr>
          </a:p>
          <a:p>
            <a:pPr marL="217635" lvl="0" indent="-217635" algn="l" rtl="0">
              <a:lnSpc>
                <a:spcPct val="80000"/>
              </a:lnSpc>
              <a:spcBef>
                <a:spcPts val="0"/>
              </a:spcBef>
              <a:spcAft>
                <a:spcPts val="0"/>
              </a:spcAft>
              <a:buClr>
                <a:schemeClr val="dk1"/>
              </a:buClr>
              <a:buSzPts val="1200"/>
              <a:buFont typeface="Arial"/>
              <a:buAutoNum type="arabicPeriod"/>
            </a:pPr>
            <a:r>
              <a:rPr lang="it-IT">
                <a:latin typeface="Times New Roman"/>
                <a:ea typeface="Times New Roman"/>
                <a:cs typeface="Times New Roman"/>
                <a:sym typeface="Times New Roman"/>
              </a:rPr>
              <a:t>Other reasons for postponing are:  a drifting mark, a significant error in the timing of signals, other boats interfering with the competing boats, etc.</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073" name="Google Shape;1073;g33c96d9b245_1_31: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59: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59: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80000"/>
              </a:lnSpc>
              <a:spcBef>
                <a:spcPts val="0"/>
              </a:spcBef>
              <a:spcAft>
                <a:spcPts val="0"/>
              </a:spcAft>
              <a:buSzPts val="1400"/>
              <a:buNone/>
            </a:pPr>
            <a:r>
              <a:rPr lang="it-IT">
                <a:latin typeface="Arial"/>
                <a:ea typeface="Arial"/>
                <a:cs typeface="Arial"/>
                <a:sym typeface="Arial"/>
              </a:rPr>
              <a:t>si possono usare solamente prima della partenza.</a:t>
            </a:r>
            <a:endParaRPr/>
          </a:p>
          <a:p>
            <a:pPr marL="0" lvl="0" indent="0" algn="l" rtl="0">
              <a:lnSpc>
                <a:spcPct val="80000"/>
              </a:lnSpc>
              <a:spcBef>
                <a:spcPts val="0"/>
              </a:spcBef>
              <a:spcAft>
                <a:spcPts val="0"/>
              </a:spcAft>
              <a:buSzPts val="1400"/>
              <a:buNone/>
            </a:pPr>
            <a:r>
              <a:rPr lang="it-IT">
                <a:latin typeface="Arial"/>
                <a:ea typeface="Arial"/>
                <a:cs typeface="Arial"/>
                <a:sym typeface="Arial"/>
              </a:rPr>
              <a:t>Il rinvio a tempo determinato; solo per un orario programmato, in caso di ulteriori prove meglio optare per una Intelligenza + H</a:t>
            </a:r>
            <a:endParaRPr/>
          </a:p>
          <a:p>
            <a:pPr marL="0" lvl="0" indent="0" algn="l" rtl="0">
              <a:lnSpc>
                <a:spcPct val="80000"/>
              </a:lnSpc>
              <a:spcBef>
                <a:spcPts val="0"/>
              </a:spcBef>
              <a:spcAft>
                <a:spcPts val="0"/>
              </a:spcAft>
              <a:buSzPts val="1400"/>
              <a:buNone/>
            </a:pPr>
            <a:r>
              <a:rPr lang="it-IT">
                <a:latin typeface="Arial"/>
                <a:ea typeface="Arial"/>
                <a:cs typeface="Arial"/>
                <a:sym typeface="Arial"/>
              </a:rPr>
              <a:t>Ulteriori segnali a terra – occorre un comunicato che chiarisca le intenzioni del Comitato.</a:t>
            </a:r>
            <a:endParaRPr/>
          </a:p>
          <a:p>
            <a:pPr marL="0" lvl="0" indent="0" algn="l" rtl="0">
              <a:lnSpc>
                <a:spcPct val="80000"/>
              </a:lnSpc>
              <a:spcBef>
                <a:spcPts val="0"/>
              </a:spcBef>
              <a:spcAft>
                <a:spcPts val="0"/>
              </a:spcAft>
              <a:buSzPts val="1400"/>
              <a:buNone/>
            </a:pPr>
            <a:r>
              <a:rPr lang="it-IT">
                <a:latin typeface="Arial"/>
                <a:ea typeface="Arial"/>
                <a:cs typeface="Arial"/>
                <a:sym typeface="Arial"/>
              </a:rPr>
              <a:t>Altro giorno – richiede che vi sia un altro giorno disponibile</a:t>
            </a:r>
            <a:endParaRPr/>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1" indent="0" algn="l" rtl="0">
              <a:lnSpc>
                <a:spcPct val="80000"/>
              </a:lnSpc>
              <a:spcBef>
                <a:spcPts val="0"/>
              </a:spcBef>
              <a:spcAft>
                <a:spcPts val="0"/>
              </a:spcAft>
              <a:buSzPts val="1400"/>
              <a:buNone/>
            </a:pPr>
            <a:r>
              <a:rPr lang="it-IT" sz="800">
                <a:latin typeface="Arial"/>
                <a:ea typeface="Arial"/>
                <a:cs typeface="Arial"/>
                <a:sym typeface="Arial"/>
              </a:rPr>
              <a:t>When it is obvious that there is insufficient time to complete the days racing programme, AP over A is displayed. This signal, obviously, can only be used if there is time within the overall race programme to re-schedule racing on another day. </a:t>
            </a:r>
            <a:r>
              <a:rPr lang="it-IT" sz="800">
                <a:solidFill>
                  <a:srgbClr val="FF3607"/>
                </a:solidFill>
                <a:latin typeface="Arial"/>
                <a:ea typeface="Arial"/>
                <a:cs typeface="Arial"/>
                <a:sym typeface="Arial"/>
              </a:rPr>
              <a:t>AP over A should not be displayed too early. The entire day should be used if necessary to complete the schedule. </a:t>
            </a:r>
            <a:r>
              <a:rPr lang="it-IT">
                <a:latin typeface="Arial"/>
                <a:ea typeface="Arial"/>
                <a:cs typeface="Arial"/>
                <a:sym typeface="Arial"/>
              </a:rPr>
              <a:t>Postponement of racing to another day should be co-ordinated for the different courses.</a:t>
            </a:r>
            <a:endParaRPr>
              <a:latin typeface="Arial"/>
              <a:ea typeface="Arial"/>
              <a:cs typeface="Arial"/>
              <a:sym typeface="Arial"/>
            </a:endParaRPr>
          </a:p>
          <a:p>
            <a:pPr marL="0" lvl="0" indent="0" algn="l" rtl="0">
              <a:lnSpc>
                <a:spcPct val="80000"/>
              </a:lnSpc>
              <a:spcBef>
                <a:spcPts val="0"/>
              </a:spcBef>
              <a:spcAft>
                <a:spcPts val="0"/>
              </a:spcAft>
              <a:buSzPts val="1400"/>
              <a:buNone/>
            </a:pPr>
            <a:r>
              <a:rPr lang="it-IT" sz="800">
                <a:latin typeface="Arial"/>
                <a:ea typeface="Arial"/>
                <a:cs typeface="Arial"/>
                <a:sym typeface="Arial"/>
              </a:rPr>
              <a:t>Once displayed, there will be a requirement in the Sailing Instructions, for the new start time to be posted on the official notice board, usually before 21.00 hours the night before. There is no sound signal when this signal is removed.</a:t>
            </a:r>
            <a:endParaRPr>
              <a:latin typeface="Arial"/>
              <a:ea typeface="Arial"/>
              <a:cs typeface="Arial"/>
              <a:sym typeface="Arial"/>
            </a:endParaRPr>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084" name="Google Shape;1084;p59: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342b984d14e_0_31: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g342b984d14e_0_31: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1098" name="Google Shape;1098;g342b984d14e_0_31: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4347057c67_0_195:notes"/>
          <p:cNvSpPr>
            <a:spLocks noGrp="1" noRot="1" noChangeAspect="1"/>
          </p:cNvSpPr>
          <p:nvPr>
            <p:ph type="sldImg" idx="2"/>
          </p:nvPr>
        </p:nvSpPr>
        <p:spPr>
          <a:xfrm>
            <a:off x="139700" y="768350"/>
            <a:ext cx="6819900" cy="3837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g34347057c67_0_195:notes"/>
          <p:cNvSpPr txBox="1">
            <a:spLocks noGrp="1"/>
          </p:cNvSpPr>
          <p:nvPr>
            <p:ph type="body" idx="1"/>
          </p:nvPr>
        </p:nvSpPr>
        <p:spPr>
          <a:xfrm>
            <a:off x="709930" y="4861442"/>
            <a:ext cx="5679300" cy="4605600"/>
          </a:xfrm>
          <a:prstGeom prst="rect">
            <a:avLst/>
          </a:prstGeom>
          <a:noFill/>
          <a:ln>
            <a:noFill/>
          </a:ln>
        </p:spPr>
        <p:txBody>
          <a:bodyPr spcFirstLastPara="1" wrap="square" lIns="99025" tIns="49500" rIns="99025" bIns="49500" anchor="t" anchorCtr="0">
            <a:noAutofit/>
          </a:bodyPr>
          <a:lstStyle/>
          <a:p>
            <a:pPr marL="0" lvl="0" indent="0" algn="l" rtl="0">
              <a:lnSpc>
                <a:spcPct val="100000"/>
              </a:lnSpc>
              <a:spcBef>
                <a:spcPts val="0"/>
              </a:spcBef>
              <a:spcAft>
                <a:spcPts val="0"/>
              </a:spcAft>
              <a:buSzPts val="1400"/>
              <a:buNone/>
            </a:pPr>
            <a:endParaRPr/>
          </a:p>
        </p:txBody>
      </p:sp>
      <p:sp>
        <p:nvSpPr>
          <p:cNvPr id="1108" name="Google Shape;1108;g34347057c67_0_195:notes"/>
          <p:cNvSpPr txBox="1">
            <a:spLocks noGrp="1"/>
          </p:cNvSpPr>
          <p:nvPr>
            <p:ph type="ftr" idx="11"/>
          </p:nvPr>
        </p:nvSpPr>
        <p:spPr>
          <a:xfrm>
            <a:off x="0" y="9721108"/>
            <a:ext cx="3076500" cy="511800"/>
          </a:xfrm>
          <a:prstGeom prst="rect">
            <a:avLst/>
          </a:prstGeom>
          <a:noFill/>
          <a:ln>
            <a:noFill/>
          </a:ln>
        </p:spPr>
        <p:txBody>
          <a:bodyPr spcFirstLastPara="1" wrap="square" lIns="99025" tIns="49500" rIns="99025" bIns="49500" anchor="b" anchorCtr="0">
            <a:noAutofit/>
          </a:bodyPr>
          <a:lstStyle/>
          <a:p>
            <a:pPr marL="0" lvl="0" indent="0" algn="l" rtl="0">
              <a:lnSpc>
                <a:spcPct val="100000"/>
              </a:lnSpc>
              <a:spcBef>
                <a:spcPts val="0"/>
              </a:spcBef>
              <a:spcAft>
                <a:spcPts val="0"/>
              </a:spcAft>
              <a:buSzPts val="1400"/>
              <a:buNone/>
            </a:pPr>
            <a:r>
              <a:rPr lang="it-IT"/>
              <a:t>Gestione delle Regate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b9f8cef42_0_8: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3b9f8cef42_0_8: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t>E’ pur vero che per le regate di grande rilievo, come i Campionati Italiani, Europei e Mondiali, le Segreterie delle Classi forniscono una base ufficiale per la composizione del bando e delle Istruzioni di Regata. Nelle regate internazionali sia il bando che le IdR dovranno essere stilate in lingua inglese.</a:t>
            </a:r>
            <a:endParaRPr/>
          </a:p>
          <a:p>
            <a:pPr marL="0" lvl="0" indent="0" algn="l" rtl="0">
              <a:lnSpc>
                <a:spcPct val="100000"/>
              </a:lnSpc>
              <a:spcBef>
                <a:spcPts val="0"/>
              </a:spcBef>
              <a:spcAft>
                <a:spcPts val="0"/>
              </a:spcAft>
              <a:buSzPts val="1400"/>
              <a:buNone/>
            </a:pPr>
            <a:r>
              <a:rPr lang="it-IT"/>
              <a:t>Naturalmente il C.O. avrà contatti con la Classe per definire quei documenti nelle parti più significative.</a:t>
            </a:r>
            <a:endParaRPr/>
          </a:p>
          <a:p>
            <a:pPr marL="0" lvl="0" indent="0" algn="l" rtl="0">
              <a:lnSpc>
                <a:spcPct val="100000"/>
              </a:lnSpc>
              <a:spcBef>
                <a:spcPts val="0"/>
              </a:spcBef>
              <a:spcAft>
                <a:spcPts val="0"/>
              </a:spcAft>
              <a:buSzPts val="1400"/>
              <a:buNone/>
            </a:pPr>
            <a:endParaRPr/>
          </a:p>
        </p:txBody>
      </p:sp>
      <p:sp>
        <p:nvSpPr>
          <p:cNvPr id="195" name="Google Shape;195;g33b9f8cef42_0_8: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34347057c67_0_660:notes"/>
          <p:cNvSpPr>
            <a:spLocks noGrp="1" noRot="1" noChangeAspect="1"/>
          </p:cNvSpPr>
          <p:nvPr>
            <p:ph type="sldImg" idx="2"/>
          </p:nvPr>
        </p:nvSpPr>
        <p:spPr>
          <a:xfrm>
            <a:off x="139700" y="768350"/>
            <a:ext cx="6819900" cy="3837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g34347057c67_0_660:notes"/>
          <p:cNvSpPr txBox="1">
            <a:spLocks noGrp="1"/>
          </p:cNvSpPr>
          <p:nvPr>
            <p:ph type="body" idx="1"/>
          </p:nvPr>
        </p:nvSpPr>
        <p:spPr>
          <a:xfrm>
            <a:off x="709930" y="4861442"/>
            <a:ext cx="5679300" cy="4605600"/>
          </a:xfrm>
          <a:prstGeom prst="rect">
            <a:avLst/>
          </a:prstGeom>
          <a:noFill/>
          <a:ln>
            <a:noFill/>
          </a:ln>
        </p:spPr>
        <p:txBody>
          <a:bodyPr spcFirstLastPara="1" wrap="square" lIns="99025" tIns="49500" rIns="99025" bIns="49500" anchor="t" anchorCtr="0">
            <a:noAutofit/>
          </a:bodyPr>
          <a:lstStyle/>
          <a:p>
            <a:pPr marL="0" lvl="0" indent="0" algn="l" rtl="0">
              <a:lnSpc>
                <a:spcPct val="100000"/>
              </a:lnSpc>
              <a:spcBef>
                <a:spcPts val="0"/>
              </a:spcBef>
              <a:spcAft>
                <a:spcPts val="0"/>
              </a:spcAft>
              <a:buSzPts val="1400"/>
              <a:buNone/>
            </a:pPr>
            <a:endParaRPr/>
          </a:p>
        </p:txBody>
      </p:sp>
      <p:sp>
        <p:nvSpPr>
          <p:cNvPr id="1120" name="Google Shape;1120;g34347057c67_0_660:notes"/>
          <p:cNvSpPr txBox="1">
            <a:spLocks noGrp="1"/>
          </p:cNvSpPr>
          <p:nvPr>
            <p:ph type="ftr" idx="11"/>
          </p:nvPr>
        </p:nvSpPr>
        <p:spPr>
          <a:xfrm>
            <a:off x="0" y="9721108"/>
            <a:ext cx="3076500" cy="511800"/>
          </a:xfrm>
          <a:prstGeom prst="rect">
            <a:avLst/>
          </a:prstGeom>
          <a:noFill/>
          <a:ln>
            <a:noFill/>
          </a:ln>
        </p:spPr>
        <p:txBody>
          <a:bodyPr spcFirstLastPara="1" wrap="square" lIns="99025" tIns="49500" rIns="99025" bIns="49500" anchor="b" anchorCtr="0">
            <a:noAutofit/>
          </a:bodyPr>
          <a:lstStyle/>
          <a:p>
            <a:pPr marL="0" lvl="0" indent="0" algn="l" rtl="0">
              <a:lnSpc>
                <a:spcPct val="100000"/>
              </a:lnSpc>
              <a:spcBef>
                <a:spcPts val="0"/>
              </a:spcBef>
              <a:spcAft>
                <a:spcPts val="0"/>
              </a:spcAft>
              <a:buSzPts val="1400"/>
              <a:buNone/>
            </a:pPr>
            <a:r>
              <a:rPr lang="it-IT"/>
              <a:t>Gestione delle Regate</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34347057c67_0_576:notes"/>
          <p:cNvSpPr>
            <a:spLocks noGrp="1" noRot="1" noChangeAspect="1"/>
          </p:cNvSpPr>
          <p:nvPr>
            <p:ph type="sldImg" idx="2"/>
          </p:nvPr>
        </p:nvSpPr>
        <p:spPr>
          <a:xfrm>
            <a:off x="139700" y="768350"/>
            <a:ext cx="6819900" cy="3837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0" name="Google Shape;1130;g34347057c67_0_576:notes"/>
          <p:cNvSpPr txBox="1">
            <a:spLocks noGrp="1"/>
          </p:cNvSpPr>
          <p:nvPr>
            <p:ph type="body" idx="1"/>
          </p:nvPr>
        </p:nvSpPr>
        <p:spPr>
          <a:xfrm>
            <a:off x="709930" y="4861442"/>
            <a:ext cx="5679300" cy="4605600"/>
          </a:xfrm>
          <a:prstGeom prst="rect">
            <a:avLst/>
          </a:prstGeom>
          <a:noFill/>
          <a:ln>
            <a:noFill/>
          </a:ln>
        </p:spPr>
        <p:txBody>
          <a:bodyPr spcFirstLastPara="1" wrap="square" lIns="99025" tIns="49500" rIns="99025" bIns="49500" anchor="t" anchorCtr="0">
            <a:noAutofit/>
          </a:bodyPr>
          <a:lstStyle/>
          <a:p>
            <a:pPr marL="0" lvl="0" indent="0" algn="l" rtl="0">
              <a:lnSpc>
                <a:spcPct val="100000"/>
              </a:lnSpc>
              <a:spcBef>
                <a:spcPts val="0"/>
              </a:spcBef>
              <a:spcAft>
                <a:spcPts val="0"/>
              </a:spcAft>
              <a:buSzPts val="1400"/>
              <a:buNone/>
            </a:pPr>
            <a:r>
              <a:rPr lang="it-IT" b="1">
                <a:latin typeface="Arial"/>
                <a:ea typeface="Arial"/>
                <a:cs typeface="Arial"/>
                <a:sym typeface="Arial"/>
              </a:rPr>
              <a:t>Position of boat making the signal</a:t>
            </a:r>
            <a:endParaRPr/>
          </a:p>
          <a:p>
            <a:pPr marL="0" lvl="0" indent="0" algn="l" rtl="0">
              <a:lnSpc>
                <a:spcPct val="100000"/>
              </a:lnSpc>
              <a:spcBef>
                <a:spcPts val="0"/>
              </a:spcBef>
              <a:spcAft>
                <a:spcPts val="0"/>
              </a:spcAft>
              <a:buSzPts val="1400"/>
              <a:buNone/>
            </a:pPr>
            <a:endParaRPr b="1">
              <a:latin typeface="Arial"/>
              <a:ea typeface="Arial"/>
              <a:cs typeface="Arial"/>
              <a:sym typeface="Arial"/>
            </a:endParaRPr>
          </a:p>
          <a:p>
            <a:pPr marL="0" lvl="0" indent="0" algn="l" rtl="0">
              <a:lnSpc>
                <a:spcPct val="100000"/>
              </a:lnSpc>
              <a:spcBef>
                <a:spcPts val="0"/>
              </a:spcBef>
              <a:spcAft>
                <a:spcPts val="0"/>
              </a:spcAft>
              <a:buSzPts val="1400"/>
              <a:buNone/>
            </a:pPr>
            <a:r>
              <a:rPr lang="it-IT">
                <a:latin typeface="Arial"/>
                <a:ea typeface="Arial"/>
                <a:cs typeface="Arial"/>
                <a:sym typeface="Arial"/>
              </a:rPr>
              <a:t>The Mark Boat making the signal should be in position before the first boat approaches the mark. It should be on station until the last boat has rounded the mark.</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it-IT">
                <a:latin typeface="Arial"/>
                <a:ea typeface="Arial"/>
                <a:cs typeface="Arial"/>
                <a:sym typeface="Arial"/>
              </a:rPr>
              <a:t>The visual signal should be clearly visible to all competitors. This may require the flag to be painted on a board for display purposes.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it-IT">
                <a:latin typeface="Arial"/>
                <a:ea typeface="Arial"/>
                <a:cs typeface="Arial"/>
                <a:sym typeface="Arial"/>
              </a:rPr>
              <a:t>The repetitive sound signal should be made to all boats as they pass between the signal boat and the mark.</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it-IT">
                <a:latin typeface="Arial"/>
                <a:ea typeface="Arial"/>
                <a:cs typeface="Arial"/>
                <a:sym typeface="Arial"/>
              </a:rPr>
              <a:t>The section on ‘Position of the Press’ should be read at this time to ensure that the signal boat does not block or interfere with the line of sight of any press/media boats in the vicinity.</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74: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74: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endParaRPr/>
          </a:p>
        </p:txBody>
      </p:sp>
      <p:sp>
        <p:nvSpPr>
          <p:cNvPr id="1159" name="Google Shape;1159;p74: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32773c0f243_0_70: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g32773c0f243_0_70: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173" name="Google Shape;1173;g32773c0f243_0_70: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33c96d9b245_1_112: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0" name="Google Shape;1180;g33c96d9b245_1_112: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Esposizione OCS mediante la classifica? Sì se si riesce ad esporre l’ordine di arrivo prima che i concorrenti rientrino a terra.</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181" name="Google Shape;1181;g33c96d9b245_1_112: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76: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76:notes"/>
          <p:cNvSpPr txBox="1">
            <a:spLocks noGrp="1"/>
          </p:cNvSpPr>
          <p:nvPr>
            <p:ph type="body" idx="1"/>
          </p:nvPr>
        </p:nvSpPr>
        <p:spPr>
          <a:xfrm>
            <a:off x="709930" y="4925409"/>
            <a:ext cx="5679440" cy="4029879"/>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Parlare con i posaboe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189" name="Google Shape;1189;p76:notes"/>
          <p:cNvSpPr txBox="1">
            <a:spLocks noGrp="1"/>
          </p:cNvSpPr>
          <p:nvPr>
            <p:ph type="sldNum" idx="12"/>
          </p:nvPr>
        </p:nvSpPr>
        <p:spPr>
          <a:xfrm>
            <a:off x="4021294" y="9721108"/>
            <a:ext cx="3076363" cy="513507"/>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33c96d9b245_1_76: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g33c96d9b245_1_76: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Parlare con i posaboe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198" name="Google Shape;1198;g33c96d9b245_1_76: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33c96d9b245_1_54: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g33c96d9b245_1_54: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Parlare con i posaboe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07" name="Google Shape;1207;g33c96d9b245_1_54: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33c96d9b245_1_84: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g33c96d9b245_1_84: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Parlare con i posaboe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16" name="Google Shape;1216;g33c96d9b245_1_84: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33c96d9b245_1_91:notes"/>
          <p:cNvSpPr>
            <a:spLocks noGrp="1" noRot="1" noChangeAspect="1"/>
          </p:cNvSpPr>
          <p:nvPr>
            <p:ph type="sldImg" idx="2"/>
          </p:nvPr>
        </p:nvSpPr>
        <p:spPr>
          <a:xfrm>
            <a:off x="479425" y="1279525"/>
            <a:ext cx="6140400" cy="345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4" name="Google Shape;1224;g33c96d9b245_1_91:notes"/>
          <p:cNvSpPr txBox="1">
            <a:spLocks noGrp="1"/>
          </p:cNvSpPr>
          <p:nvPr>
            <p:ph type="body" idx="1"/>
          </p:nvPr>
        </p:nvSpPr>
        <p:spPr>
          <a:xfrm>
            <a:off x="709930" y="4925409"/>
            <a:ext cx="5679300" cy="4029900"/>
          </a:xfrm>
          <a:prstGeom prst="rect">
            <a:avLst/>
          </a:prstGeom>
          <a:noFill/>
          <a:ln>
            <a:noFill/>
          </a:ln>
        </p:spPr>
        <p:txBody>
          <a:bodyPr spcFirstLastPara="1" wrap="square" lIns="94300" tIns="47150" rIns="94300" bIns="47150" anchor="t" anchorCtr="0">
            <a:noAutofit/>
          </a:bodyPr>
          <a:lstStyle/>
          <a:p>
            <a:pPr marL="0" lvl="0" indent="0" algn="l" rtl="0">
              <a:lnSpc>
                <a:spcPct val="100000"/>
              </a:lnSpc>
              <a:spcBef>
                <a:spcPts val="0"/>
              </a:spcBef>
              <a:spcAft>
                <a:spcPts val="0"/>
              </a:spcAft>
              <a:buSzPts val="1400"/>
              <a:buNone/>
            </a:pPr>
            <a:r>
              <a:rPr lang="it-IT">
                <a:latin typeface="Arial"/>
                <a:ea typeface="Arial"/>
                <a:cs typeface="Arial"/>
                <a:sym typeface="Arial"/>
              </a:rPr>
              <a:t>Parlare con i posaboe</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25" name="Google Shape;1225;g33c96d9b245_1_91:notes"/>
          <p:cNvSpPr txBox="1">
            <a:spLocks noGrp="1"/>
          </p:cNvSpPr>
          <p:nvPr>
            <p:ph type="sldNum" idx="12"/>
          </p:nvPr>
        </p:nvSpPr>
        <p:spPr>
          <a:xfrm>
            <a:off x="4021294" y="9721108"/>
            <a:ext cx="3076500" cy="513600"/>
          </a:xfrm>
          <a:prstGeom prst="rect">
            <a:avLst/>
          </a:prstGeom>
          <a:noFill/>
          <a:ln>
            <a:noFill/>
          </a:ln>
        </p:spPr>
        <p:txBody>
          <a:bodyPr spcFirstLastPara="1" wrap="square" lIns="94300" tIns="47150" rIns="94300" bIns="47150" anchor="b" anchorCtr="0">
            <a:noAutofit/>
          </a:bodyPr>
          <a:lstStyle/>
          <a:p>
            <a:pPr marL="0" lvl="0" indent="0" algn="r" rtl="0">
              <a:lnSpc>
                <a:spcPct val="100000"/>
              </a:lnSpc>
              <a:spcBef>
                <a:spcPts val="0"/>
              </a:spcBef>
              <a:spcAft>
                <a:spcPts val="0"/>
              </a:spcAft>
              <a:buSzPts val="1400"/>
              <a:buNone/>
            </a:pPr>
            <a:fld id="{00000000-1234-1234-1234-123412341234}" type="slidenum">
              <a:rPr lang="it-IT"/>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14"/>
        <p:cNvGrpSpPr/>
        <p:nvPr/>
      </p:nvGrpSpPr>
      <p:grpSpPr>
        <a:xfrm>
          <a:off x="0" y="0"/>
          <a:ext cx="0" cy="0"/>
          <a:chOff x="0" y="0"/>
          <a:chExt cx="0" cy="0"/>
        </a:xfrm>
      </p:grpSpPr>
      <p:sp>
        <p:nvSpPr>
          <p:cNvPr id="15" name="Google Shape;15;p2"/>
          <p:cNvSpPr txBox="1">
            <a:spLocks noGrp="1"/>
          </p:cNvSpPr>
          <p:nvPr>
            <p:ph type="subTitle" idx="1"/>
          </p:nvPr>
        </p:nvSpPr>
        <p:spPr>
          <a:xfrm>
            <a:off x="1907704" y="2914650"/>
            <a:ext cx="6779096" cy="1314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560"/>
              </a:spcBef>
              <a:spcAft>
                <a:spcPts val="0"/>
              </a:spcAft>
              <a:buClr>
                <a:srgbClr val="888888"/>
              </a:buClr>
              <a:buSzPts val="2800"/>
              <a:buNone/>
              <a:defRPr>
                <a:solidFill>
                  <a:srgbClr val="888888"/>
                </a:solidFil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360"/>
              </a:spcBef>
              <a:spcAft>
                <a:spcPts val="0"/>
              </a:spcAft>
              <a:buClr>
                <a:srgbClr val="888888"/>
              </a:buClr>
              <a:buSzPts val="1800"/>
              <a:buNone/>
              <a:defRPr>
                <a:solidFill>
                  <a:srgbClr val="888888"/>
                </a:solidFill>
              </a:defRPr>
            </a:lvl4pPr>
            <a:lvl5pPr lvl="4" algn="ctr">
              <a:lnSpc>
                <a:spcPct val="100000"/>
              </a:lnSpc>
              <a:spcBef>
                <a:spcPts val="360"/>
              </a:spcBef>
              <a:spcAft>
                <a:spcPts val="0"/>
              </a:spcAft>
              <a:buClr>
                <a:srgbClr val="888888"/>
              </a:buClr>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p:cSld name="Titolo e testo verticale">
    <p:spTree>
      <p:nvGrpSpPr>
        <p:cNvPr id="1" name="Shape 52"/>
        <p:cNvGrpSpPr/>
        <p:nvPr/>
      </p:nvGrpSpPr>
      <p:grpSpPr>
        <a:xfrm>
          <a:off x="0" y="0"/>
          <a:ext cx="0" cy="0"/>
          <a:chOff x="0" y="0"/>
          <a:chExt cx="0" cy="0"/>
        </a:xfrm>
      </p:grpSpPr>
      <p:sp>
        <p:nvSpPr>
          <p:cNvPr id="53" name="Google Shape;53;p11"/>
          <p:cNvSpPr txBox="1">
            <a:spLocks noGrp="1"/>
          </p:cNvSpPr>
          <p:nvPr>
            <p:ph type="body" idx="1"/>
          </p:nvPr>
        </p:nvSpPr>
        <p:spPr>
          <a:xfrm rot="5400000">
            <a:off x="4182065" y="89888"/>
            <a:ext cx="3394472" cy="561499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55" name="Google Shape;55;p11"/>
          <p:cNvSpPr txBox="1">
            <a:spLocks noGrp="1"/>
          </p:cNvSpPr>
          <p:nvPr>
            <p:ph type="title"/>
          </p:nvPr>
        </p:nvSpPr>
        <p:spPr>
          <a:xfrm>
            <a:off x="2071670" y="205979"/>
            <a:ext cx="661513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rot="5400000">
            <a:off x="6012656" y="1769814"/>
            <a:ext cx="3290888" cy="20574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12"/>
          <p:cNvSpPr txBox="1">
            <a:spLocks noGrp="1"/>
          </p:cNvSpPr>
          <p:nvPr>
            <p:ph type="body" idx="1"/>
          </p:nvPr>
        </p:nvSpPr>
        <p:spPr>
          <a:xfrm rot="5400000">
            <a:off x="1821656" y="-211386"/>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65"/>
        <p:cNvGrpSpPr/>
        <p:nvPr/>
      </p:nvGrpSpPr>
      <p:grpSpPr>
        <a:xfrm>
          <a:off x="0" y="0"/>
          <a:ext cx="0" cy="0"/>
          <a:chOff x="0" y="0"/>
          <a:chExt cx="0" cy="0"/>
        </a:xfrm>
      </p:grpSpPr>
      <p:sp>
        <p:nvSpPr>
          <p:cNvPr id="66" name="Google Shape;66;p14"/>
          <p:cNvSpPr txBox="1">
            <a:spLocks noGrp="1"/>
          </p:cNvSpPr>
          <p:nvPr>
            <p:ph type="subTitle" idx="1"/>
          </p:nvPr>
        </p:nvSpPr>
        <p:spPr>
          <a:xfrm>
            <a:off x="1907704" y="2914650"/>
            <a:ext cx="6779100" cy="1314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560"/>
              </a:spcBef>
              <a:spcAft>
                <a:spcPts val="0"/>
              </a:spcAft>
              <a:buClr>
                <a:srgbClr val="888888"/>
              </a:buClr>
              <a:buSzPts val="2800"/>
              <a:buNone/>
              <a:defRPr>
                <a:solidFill>
                  <a:srgbClr val="888888"/>
                </a:solidFil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360"/>
              </a:spcBef>
              <a:spcAft>
                <a:spcPts val="0"/>
              </a:spcAft>
              <a:buClr>
                <a:srgbClr val="888888"/>
              </a:buClr>
              <a:buSzPts val="1800"/>
              <a:buNone/>
              <a:defRPr>
                <a:solidFill>
                  <a:srgbClr val="888888"/>
                </a:solidFill>
              </a:defRPr>
            </a:lvl4pPr>
            <a:lvl5pPr lvl="4" algn="ctr">
              <a:lnSpc>
                <a:spcPct val="100000"/>
              </a:lnSpc>
              <a:spcBef>
                <a:spcPts val="360"/>
              </a:spcBef>
              <a:spcAft>
                <a:spcPts val="0"/>
              </a:spcAft>
              <a:buClr>
                <a:srgbClr val="888888"/>
              </a:buClr>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67" name="Google Shape;67;p14"/>
          <p:cNvSpPr txBox="1">
            <a:spLocks noGrp="1"/>
          </p:cNvSpPr>
          <p:nvPr>
            <p:ph type="sldNum" idx="12"/>
          </p:nvPr>
        </p:nvSpPr>
        <p:spPr>
          <a:xfrm>
            <a:off x="8748464" y="123478"/>
            <a:ext cx="2985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olo e contenuto 2">
  <p:cSld name="1_Titolo e contenuto 2">
    <p:spTree>
      <p:nvGrpSpPr>
        <p:cNvPr id="1" name="Shape 68"/>
        <p:cNvGrpSpPr/>
        <p:nvPr/>
      </p:nvGrpSpPr>
      <p:grpSpPr>
        <a:xfrm>
          <a:off x="0" y="0"/>
          <a:ext cx="0" cy="0"/>
          <a:chOff x="0" y="0"/>
          <a:chExt cx="0" cy="0"/>
        </a:xfrm>
      </p:grpSpPr>
      <p:sp>
        <p:nvSpPr>
          <p:cNvPr id="69" name="Google Shape;69;p15"/>
          <p:cNvSpPr txBox="1">
            <a:spLocks noGrp="1"/>
          </p:cNvSpPr>
          <p:nvPr>
            <p:ph type="body" idx="1"/>
          </p:nvPr>
        </p:nvSpPr>
        <p:spPr>
          <a:xfrm>
            <a:off x="1619672" y="1059583"/>
            <a:ext cx="5832600" cy="35349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15"/>
          <p:cNvSpPr txBox="1">
            <a:spLocks noGrp="1"/>
          </p:cNvSpPr>
          <p:nvPr>
            <p:ph type="title"/>
          </p:nvPr>
        </p:nvSpPr>
        <p:spPr>
          <a:xfrm>
            <a:off x="1979712" y="195486"/>
            <a:ext cx="6563100" cy="475500"/>
          </a:xfrm>
          <a:prstGeom prst="rect">
            <a:avLst/>
          </a:prstGeom>
          <a:solidFill>
            <a:srgbClr val="77D7F9"/>
          </a:solid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5"/>
          <p:cNvSpPr txBox="1">
            <a:spLocks noGrp="1"/>
          </p:cNvSpPr>
          <p:nvPr>
            <p:ph type="sldNum" idx="12"/>
          </p:nvPr>
        </p:nvSpPr>
        <p:spPr>
          <a:xfrm>
            <a:off x="6876256" y="141480"/>
            <a:ext cx="2133600" cy="162000"/>
          </a:xfrm>
          <a:prstGeom prst="rect">
            <a:avLst/>
          </a:prstGeom>
          <a:noFill/>
          <a:ln>
            <a:noFill/>
          </a:ln>
        </p:spPr>
        <p:txBody>
          <a:bodyPr spcFirstLastPara="1" wrap="square" lIns="91425" tIns="45700" rIns="91425" bIns="45700" anchor="ctr" anchorCtr="0">
            <a:noAutofit/>
          </a:bodyPr>
          <a:lstStyle>
            <a:lvl1pPr marL="108000" marR="0" lvl="0" indent="0" algn="r">
              <a:lnSpc>
                <a:spcPct val="100000"/>
              </a:lnSpc>
              <a:spcBef>
                <a:spcPts val="0"/>
              </a:spcBef>
              <a:spcAft>
                <a:spcPts val="0"/>
              </a:spcAft>
              <a:buClr>
                <a:srgbClr val="000000"/>
              </a:buClr>
              <a:buSzPts val="1400"/>
              <a:buFont typeface="Arial"/>
              <a:buNone/>
              <a:defRPr sz="1400" b="0" i="0" u="none" strike="noStrike" cap="none">
                <a:solidFill>
                  <a:srgbClr val="C00000"/>
                </a:solidFill>
                <a:latin typeface="Arial"/>
                <a:ea typeface="Arial"/>
                <a:cs typeface="Arial"/>
                <a:sym typeface="Arial"/>
              </a:defRPr>
            </a:lvl1pPr>
            <a:lvl2pPr marL="108000" marR="0" lvl="1" indent="0" algn="r">
              <a:lnSpc>
                <a:spcPct val="100000"/>
              </a:lnSpc>
              <a:spcBef>
                <a:spcPts val="0"/>
              </a:spcBef>
              <a:spcAft>
                <a:spcPts val="0"/>
              </a:spcAft>
              <a:buClr>
                <a:srgbClr val="000000"/>
              </a:buClr>
              <a:buSzPts val="1400"/>
              <a:buFont typeface="Arial"/>
              <a:buNone/>
              <a:defRPr sz="1400" b="0" i="0" u="none" strike="noStrike" cap="none">
                <a:solidFill>
                  <a:srgbClr val="C00000"/>
                </a:solidFill>
                <a:latin typeface="Arial"/>
                <a:ea typeface="Arial"/>
                <a:cs typeface="Arial"/>
                <a:sym typeface="Arial"/>
              </a:defRPr>
            </a:lvl2pPr>
            <a:lvl3pPr marL="108000" marR="0" lvl="2" indent="0" algn="r">
              <a:lnSpc>
                <a:spcPct val="100000"/>
              </a:lnSpc>
              <a:spcBef>
                <a:spcPts val="0"/>
              </a:spcBef>
              <a:spcAft>
                <a:spcPts val="0"/>
              </a:spcAft>
              <a:buClr>
                <a:srgbClr val="000000"/>
              </a:buClr>
              <a:buSzPts val="1400"/>
              <a:buFont typeface="Arial"/>
              <a:buNone/>
              <a:defRPr sz="1400" b="0" i="0" u="none" strike="noStrike" cap="none">
                <a:solidFill>
                  <a:srgbClr val="C00000"/>
                </a:solidFill>
                <a:latin typeface="Arial"/>
                <a:ea typeface="Arial"/>
                <a:cs typeface="Arial"/>
                <a:sym typeface="Arial"/>
              </a:defRPr>
            </a:lvl3pPr>
            <a:lvl4pPr marL="108000" marR="0" lvl="3" indent="0" algn="r">
              <a:lnSpc>
                <a:spcPct val="100000"/>
              </a:lnSpc>
              <a:spcBef>
                <a:spcPts val="0"/>
              </a:spcBef>
              <a:spcAft>
                <a:spcPts val="0"/>
              </a:spcAft>
              <a:buClr>
                <a:srgbClr val="000000"/>
              </a:buClr>
              <a:buSzPts val="1400"/>
              <a:buFont typeface="Arial"/>
              <a:buNone/>
              <a:defRPr sz="1400" b="0" i="0" u="none" strike="noStrike" cap="none">
                <a:solidFill>
                  <a:srgbClr val="C00000"/>
                </a:solidFill>
                <a:latin typeface="Arial"/>
                <a:ea typeface="Arial"/>
                <a:cs typeface="Arial"/>
                <a:sym typeface="Arial"/>
              </a:defRPr>
            </a:lvl4pPr>
            <a:lvl5pPr marL="108000" marR="0" lvl="4" indent="0" algn="r">
              <a:lnSpc>
                <a:spcPct val="100000"/>
              </a:lnSpc>
              <a:spcBef>
                <a:spcPts val="0"/>
              </a:spcBef>
              <a:spcAft>
                <a:spcPts val="0"/>
              </a:spcAft>
              <a:buClr>
                <a:srgbClr val="000000"/>
              </a:buClr>
              <a:buSzPts val="1400"/>
              <a:buFont typeface="Arial"/>
              <a:buNone/>
              <a:defRPr sz="1400" b="0" i="0" u="none" strike="noStrike" cap="none">
                <a:solidFill>
                  <a:srgbClr val="C00000"/>
                </a:solidFill>
                <a:latin typeface="Arial"/>
                <a:ea typeface="Arial"/>
                <a:cs typeface="Arial"/>
                <a:sym typeface="Arial"/>
              </a:defRPr>
            </a:lvl5pPr>
            <a:lvl6pPr marL="108000" marR="0" lvl="5" indent="0" algn="r">
              <a:lnSpc>
                <a:spcPct val="100000"/>
              </a:lnSpc>
              <a:spcBef>
                <a:spcPts val="0"/>
              </a:spcBef>
              <a:spcAft>
                <a:spcPts val="0"/>
              </a:spcAft>
              <a:buClr>
                <a:srgbClr val="000000"/>
              </a:buClr>
              <a:buSzPts val="1400"/>
              <a:buFont typeface="Arial"/>
              <a:buNone/>
              <a:defRPr sz="1400" b="0" i="0" u="none" strike="noStrike" cap="none">
                <a:solidFill>
                  <a:srgbClr val="C00000"/>
                </a:solidFill>
                <a:latin typeface="Arial"/>
                <a:ea typeface="Arial"/>
                <a:cs typeface="Arial"/>
                <a:sym typeface="Arial"/>
              </a:defRPr>
            </a:lvl6pPr>
            <a:lvl7pPr marL="108000" marR="0" lvl="6" indent="0" algn="r">
              <a:lnSpc>
                <a:spcPct val="100000"/>
              </a:lnSpc>
              <a:spcBef>
                <a:spcPts val="0"/>
              </a:spcBef>
              <a:spcAft>
                <a:spcPts val="0"/>
              </a:spcAft>
              <a:buClr>
                <a:srgbClr val="000000"/>
              </a:buClr>
              <a:buSzPts val="1400"/>
              <a:buFont typeface="Arial"/>
              <a:buNone/>
              <a:defRPr sz="1400" b="0" i="0" u="none" strike="noStrike" cap="none">
                <a:solidFill>
                  <a:srgbClr val="C00000"/>
                </a:solidFill>
                <a:latin typeface="Arial"/>
                <a:ea typeface="Arial"/>
                <a:cs typeface="Arial"/>
                <a:sym typeface="Arial"/>
              </a:defRPr>
            </a:lvl7pPr>
            <a:lvl8pPr marL="108000" marR="0" lvl="7" indent="0" algn="r">
              <a:lnSpc>
                <a:spcPct val="100000"/>
              </a:lnSpc>
              <a:spcBef>
                <a:spcPts val="0"/>
              </a:spcBef>
              <a:spcAft>
                <a:spcPts val="0"/>
              </a:spcAft>
              <a:buClr>
                <a:srgbClr val="000000"/>
              </a:buClr>
              <a:buSzPts val="1400"/>
              <a:buFont typeface="Arial"/>
              <a:buNone/>
              <a:defRPr sz="1400" b="0" i="0" u="none" strike="noStrike" cap="none">
                <a:solidFill>
                  <a:srgbClr val="C00000"/>
                </a:solidFill>
                <a:latin typeface="Arial"/>
                <a:ea typeface="Arial"/>
                <a:cs typeface="Arial"/>
                <a:sym typeface="Arial"/>
              </a:defRPr>
            </a:lvl8pPr>
            <a:lvl9pPr marL="108000" marR="0" lvl="8" indent="0" algn="r">
              <a:lnSpc>
                <a:spcPct val="100000"/>
              </a:lnSpc>
              <a:spcBef>
                <a:spcPts val="0"/>
              </a:spcBef>
              <a:spcAft>
                <a:spcPts val="0"/>
              </a:spcAft>
              <a:buClr>
                <a:srgbClr val="000000"/>
              </a:buClr>
              <a:buSzPts val="1400"/>
              <a:buFont typeface="Arial"/>
              <a:buNone/>
              <a:defRPr sz="1400" b="0" i="0" u="none" strike="noStrike" cap="none">
                <a:solidFill>
                  <a:srgbClr val="C00000"/>
                </a:solidFill>
                <a:latin typeface="Arial"/>
                <a:ea typeface="Arial"/>
                <a:cs typeface="Arial"/>
                <a:sym typeface="Arial"/>
              </a:defRPr>
            </a:lvl9pPr>
          </a:lstStyle>
          <a:p>
            <a:pPr marL="108000" lvl="0" indent="0" algn="r" rtl="0">
              <a:spcBef>
                <a:spcPts val="0"/>
              </a:spcBef>
              <a:spcAft>
                <a:spcPts val="0"/>
              </a:spcAft>
              <a:buNone/>
            </a:pPr>
            <a:fld id="{00000000-1234-1234-1234-123412341234}" type="slidenum">
              <a:rPr lang="it-IT"/>
              <a:t>‹N›</a:t>
            </a:fld>
            <a:endParaRPr/>
          </a:p>
        </p:txBody>
      </p:sp>
      <p:sp>
        <p:nvSpPr>
          <p:cNvPr id="72" name="Google Shape;72;p15"/>
          <p:cNvSpPr txBox="1">
            <a:spLocks noGrp="1"/>
          </p:cNvSpPr>
          <p:nvPr>
            <p:ph type="ftr" idx="11"/>
          </p:nvPr>
        </p:nvSpPr>
        <p:spPr>
          <a:xfrm>
            <a:off x="251520" y="4869657"/>
            <a:ext cx="38163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C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p:cSld name="Solo titolo">
    <p:spTree>
      <p:nvGrpSpPr>
        <p:cNvPr id="1" name="Shape 73"/>
        <p:cNvGrpSpPr/>
        <p:nvPr/>
      </p:nvGrpSpPr>
      <p:grpSpPr>
        <a:xfrm>
          <a:off x="0" y="0"/>
          <a:ext cx="0" cy="0"/>
          <a:chOff x="0" y="0"/>
          <a:chExt cx="0" cy="0"/>
        </a:xfrm>
      </p:grpSpPr>
      <p:sp>
        <p:nvSpPr>
          <p:cNvPr id="74" name="Google Shape;74;p16"/>
          <p:cNvSpPr txBox="1">
            <a:spLocks noGrp="1"/>
          </p:cNvSpPr>
          <p:nvPr>
            <p:ph type="sldNum" idx="12"/>
          </p:nvPr>
        </p:nvSpPr>
        <p:spPr>
          <a:xfrm>
            <a:off x="8676456" y="123478"/>
            <a:ext cx="4053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75" name="Google Shape;75;p16"/>
          <p:cNvSpPr txBox="1">
            <a:spLocks noGrp="1"/>
          </p:cNvSpPr>
          <p:nvPr>
            <p:ph type="title"/>
          </p:nvPr>
        </p:nvSpPr>
        <p:spPr>
          <a:xfrm>
            <a:off x="2071670" y="205979"/>
            <a:ext cx="6615000" cy="857400"/>
          </a:xfrm>
          <a:prstGeom prst="rect">
            <a:avLst/>
          </a:prstGeom>
          <a:solidFill>
            <a:srgbClr val="00B0F0"/>
          </a:solid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76"/>
        <p:cNvGrpSpPr/>
        <p:nvPr/>
      </p:nvGrpSpPr>
      <p:grpSpPr>
        <a:xfrm>
          <a:off x="0" y="0"/>
          <a:ext cx="0" cy="0"/>
          <a:chOff x="0" y="0"/>
          <a:chExt cx="0" cy="0"/>
        </a:xfrm>
      </p:grpSpPr>
      <p:sp>
        <p:nvSpPr>
          <p:cNvPr id="77" name="Google Shape;77;p1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Diapositiva titolo" type="title">
  <p:cSld name="TITLE">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ctrTitle"/>
          </p:nvPr>
        </p:nvSpPr>
        <p:spPr>
          <a:xfrm>
            <a:off x="3995936" y="1597819"/>
            <a:ext cx="4462200" cy="11025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18"/>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560"/>
              </a:spcBef>
              <a:spcAft>
                <a:spcPts val="0"/>
              </a:spcAft>
              <a:buClr>
                <a:schemeClr val="dk1"/>
              </a:buClr>
              <a:buSzPts val="2800"/>
              <a:buNone/>
              <a:defRPr sz="2800">
                <a:solidFill>
                  <a:schemeClr val="dk1"/>
                </a:solidFil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00"/>
              </a:spcBef>
              <a:spcAft>
                <a:spcPts val="0"/>
              </a:spcAft>
              <a:buClr>
                <a:srgbClr val="888888"/>
              </a:buClr>
              <a:buSzPts val="2000"/>
              <a:buNone/>
              <a:defRPr>
                <a:solidFill>
                  <a:srgbClr val="888888"/>
                </a:solidFill>
              </a:defRPr>
            </a:lvl3pPr>
            <a:lvl4pPr lvl="3" algn="ctr">
              <a:lnSpc>
                <a:spcPct val="100000"/>
              </a:lnSpc>
              <a:spcBef>
                <a:spcPts val="360"/>
              </a:spcBef>
              <a:spcAft>
                <a:spcPts val="0"/>
              </a:spcAft>
              <a:buClr>
                <a:srgbClr val="888888"/>
              </a:buClr>
              <a:buSzPts val="1800"/>
              <a:buNone/>
              <a:defRPr>
                <a:solidFill>
                  <a:srgbClr val="888888"/>
                </a:solidFill>
              </a:defRPr>
            </a:lvl4pPr>
            <a:lvl5pPr lvl="4" algn="ctr">
              <a:lnSpc>
                <a:spcPct val="100000"/>
              </a:lnSpc>
              <a:spcBef>
                <a:spcPts val="360"/>
              </a:spcBef>
              <a:spcAft>
                <a:spcPts val="0"/>
              </a:spcAft>
              <a:buClr>
                <a:srgbClr val="888888"/>
              </a:buClr>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1" name="Google Shape;81;p18"/>
          <p:cNvSpPr txBox="1">
            <a:spLocks noGrp="1"/>
          </p:cNvSpPr>
          <p:nvPr>
            <p:ph type="sldNum" idx="12"/>
          </p:nvPr>
        </p:nvSpPr>
        <p:spPr>
          <a:xfrm>
            <a:off x="6732240" y="4894008"/>
            <a:ext cx="2133600" cy="16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C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C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C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C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C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C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C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C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C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82" name="Google Shape;82;p18"/>
          <p:cNvSpPr txBox="1">
            <a:spLocks noGrp="1"/>
          </p:cNvSpPr>
          <p:nvPr>
            <p:ph type="ftr" idx="11"/>
          </p:nvPr>
        </p:nvSpPr>
        <p:spPr>
          <a:xfrm>
            <a:off x="251520" y="4869657"/>
            <a:ext cx="3816300" cy="2739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C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2071670" y="205979"/>
            <a:ext cx="6615000" cy="857400"/>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19"/>
          <p:cNvSpPr txBox="1">
            <a:spLocks noGrp="1"/>
          </p:cNvSpPr>
          <p:nvPr>
            <p:ph type="body" idx="1"/>
          </p:nvPr>
        </p:nvSpPr>
        <p:spPr>
          <a:xfrm>
            <a:off x="3071802" y="1200151"/>
            <a:ext cx="5615100" cy="3394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 name="Google Shape;86;p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1979711" y="3305176"/>
            <a:ext cx="6515100" cy="10215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 name="Google Shape;89;p20"/>
          <p:cNvSpPr txBox="1">
            <a:spLocks noGrp="1"/>
          </p:cNvSpPr>
          <p:nvPr>
            <p:ph type="body" idx="1"/>
          </p:nvPr>
        </p:nvSpPr>
        <p:spPr>
          <a:xfrm>
            <a:off x="1979711" y="2180035"/>
            <a:ext cx="6515100" cy="1125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90" name="Google Shape;9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ue contenuti">
  <p:cSld name="Due contenuti">
    <p:spTree>
      <p:nvGrpSpPr>
        <p:cNvPr id="1" name="Shape 91"/>
        <p:cNvGrpSpPr/>
        <p:nvPr/>
      </p:nvGrpSpPr>
      <p:grpSpPr>
        <a:xfrm>
          <a:off x="0" y="0"/>
          <a:ext cx="0" cy="0"/>
          <a:chOff x="0" y="0"/>
          <a:chExt cx="0" cy="0"/>
        </a:xfrm>
      </p:grpSpPr>
      <p:sp>
        <p:nvSpPr>
          <p:cNvPr id="92" name="Google Shape;92;p21"/>
          <p:cNvSpPr txBox="1">
            <a:spLocks noGrp="1"/>
          </p:cNvSpPr>
          <p:nvPr>
            <p:ph type="body" idx="1"/>
          </p:nvPr>
        </p:nvSpPr>
        <p:spPr>
          <a:xfrm>
            <a:off x="457200" y="1178322"/>
            <a:ext cx="4038600" cy="2545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3" name="Google Shape;93;p21"/>
          <p:cNvSpPr txBox="1">
            <a:spLocks noGrp="1"/>
          </p:cNvSpPr>
          <p:nvPr>
            <p:ph type="body" idx="2"/>
          </p:nvPr>
        </p:nvSpPr>
        <p:spPr>
          <a:xfrm>
            <a:off x="4648200" y="1178322"/>
            <a:ext cx="4038600" cy="2545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4" name="Google Shape;94;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95" name="Google Shape;95;p21"/>
          <p:cNvSpPr txBox="1">
            <a:spLocks noGrp="1"/>
          </p:cNvSpPr>
          <p:nvPr>
            <p:ph type="title"/>
          </p:nvPr>
        </p:nvSpPr>
        <p:spPr>
          <a:xfrm>
            <a:off x="2071670" y="205979"/>
            <a:ext cx="6615000" cy="857400"/>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071670" y="205979"/>
            <a:ext cx="661513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3"/>
          <p:cNvSpPr txBox="1">
            <a:spLocks noGrp="1"/>
          </p:cNvSpPr>
          <p:nvPr>
            <p:ph type="body" idx="1"/>
          </p:nvPr>
        </p:nvSpPr>
        <p:spPr>
          <a:xfrm>
            <a:off x="3071802" y="1200151"/>
            <a:ext cx="5614998"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fronto">
  <p:cSld name="Confronto">
    <p:spTree>
      <p:nvGrpSpPr>
        <p:cNvPr id="1" name="Shape 96"/>
        <p:cNvGrpSpPr/>
        <p:nvPr/>
      </p:nvGrpSpPr>
      <p:grpSpPr>
        <a:xfrm>
          <a:off x="0" y="0"/>
          <a:ext cx="0" cy="0"/>
          <a:chOff x="0" y="0"/>
          <a:chExt cx="0" cy="0"/>
        </a:xfrm>
      </p:grpSpPr>
      <p:sp>
        <p:nvSpPr>
          <p:cNvPr id="97" name="Google Shape;97;p22"/>
          <p:cNvSpPr txBox="1">
            <a:spLocks noGrp="1"/>
          </p:cNvSpPr>
          <p:nvPr>
            <p:ph type="body" idx="1"/>
          </p:nvPr>
        </p:nvSpPr>
        <p:spPr>
          <a:xfrm>
            <a:off x="457200" y="1371848"/>
            <a:ext cx="40401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98" name="Google Shape;98;p22"/>
          <p:cNvSpPr txBox="1">
            <a:spLocks noGrp="1"/>
          </p:cNvSpPr>
          <p:nvPr>
            <p:ph type="body" idx="2"/>
          </p:nvPr>
        </p:nvSpPr>
        <p:spPr>
          <a:xfrm>
            <a:off x="457200" y="2139702"/>
            <a:ext cx="4040100" cy="2568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99" name="Google Shape;99;p22"/>
          <p:cNvSpPr txBox="1">
            <a:spLocks noGrp="1"/>
          </p:cNvSpPr>
          <p:nvPr>
            <p:ph type="body" idx="3"/>
          </p:nvPr>
        </p:nvSpPr>
        <p:spPr>
          <a:xfrm>
            <a:off x="4645026" y="1371848"/>
            <a:ext cx="40419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00" name="Google Shape;100;p22"/>
          <p:cNvSpPr txBox="1">
            <a:spLocks noGrp="1"/>
          </p:cNvSpPr>
          <p:nvPr>
            <p:ph type="body" idx="4"/>
          </p:nvPr>
        </p:nvSpPr>
        <p:spPr>
          <a:xfrm>
            <a:off x="4645026" y="2139702"/>
            <a:ext cx="4041900" cy="2568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01" name="Google Shape;101;p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102" name="Google Shape;102;p22"/>
          <p:cNvSpPr txBox="1">
            <a:spLocks noGrp="1"/>
          </p:cNvSpPr>
          <p:nvPr>
            <p:ph type="title"/>
          </p:nvPr>
        </p:nvSpPr>
        <p:spPr>
          <a:xfrm>
            <a:off x="2071670" y="205979"/>
            <a:ext cx="6615000" cy="857400"/>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03"/>
        <p:cNvGrpSpPr/>
        <p:nvPr/>
      </p:nvGrpSpPr>
      <p:grpSpPr>
        <a:xfrm>
          <a:off x="0" y="0"/>
          <a:ext cx="0" cy="0"/>
          <a:chOff x="0" y="0"/>
          <a:chExt cx="0" cy="0"/>
        </a:xfrm>
      </p:grpSpPr>
      <p:sp>
        <p:nvSpPr>
          <p:cNvPr id="104" name="Google Shape;104;p23"/>
          <p:cNvSpPr txBox="1">
            <a:spLocks noGrp="1"/>
          </p:cNvSpPr>
          <p:nvPr>
            <p:ph type="title"/>
          </p:nvPr>
        </p:nvSpPr>
        <p:spPr>
          <a:xfrm>
            <a:off x="457200" y="1059582"/>
            <a:ext cx="3008400" cy="871500"/>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 name="Google Shape;105;p23"/>
          <p:cNvSpPr txBox="1">
            <a:spLocks noGrp="1"/>
          </p:cNvSpPr>
          <p:nvPr>
            <p:ph type="body" idx="1"/>
          </p:nvPr>
        </p:nvSpPr>
        <p:spPr>
          <a:xfrm>
            <a:off x="3575050" y="411510"/>
            <a:ext cx="5111700" cy="41832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06" name="Google Shape;106;p23"/>
          <p:cNvSpPr txBox="1">
            <a:spLocks noGrp="1"/>
          </p:cNvSpPr>
          <p:nvPr>
            <p:ph type="body" idx="2"/>
          </p:nvPr>
        </p:nvSpPr>
        <p:spPr>
          <a:xfrm>
            <a:off x="457201" y="1995686"/>
            <a:ext cx="3008400" cy="2598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07" name="Google Shape;107;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1965920" y="3600450"/>
            <a:ext cx="5486400" cy="425100"/>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0" name="Google Shape;110;p24"/>
          <p:cNvSpPr>
            <a:spLocks noGrp="1"/>
          </p:cNvSpPr>
          <p:nvPr>
            <p:ph type="pic" idx="2"/>
          </p:nvPr>
        </p:nvSpPr>
        <p:spPr>
          <a:xfrm>
            <a:off x="1965920" y="459581"/>
            <a:ext cx="5486400" cy="3086100"/>
          </a:xfrm>
          <a:prstGeom prst="rect">
            <a:avLst/>
          </a:prstGeom>
          <a:noFill/>
          <a:ln>
            <a:noFill/>
          </a:ln>
        </p:spPr>
      </p:sp>
      <p:sp>
        <p:nvSpPr>
          <p:cNvPr id="111" name="Google Shape;111;p24"/>
          <p:cNvSpPr txBox="1">
            <a:spLocks noGrp="1"/>
          </p:cNvSpPr>
          <p:nvPr>
            <p:ph type="body" idx="1"/>
          </p:nvPr>
        </p:nvSpPr>
        <p:spPr>
          <a:xfrm>
            <a:off x="1965920"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12" name="Google Shape;112;p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olo e testo verticale">
  <p:cSld name="Titolo e testo verticale">
    <p:spTree>
      <p:nvGrpSpPr>
        <p:cNvPr id="1" name="Shape 113"/>
        <p:cNvGrpSpPr/>
        <p:nvPr/>
      </p:nvGrpSpPr>
      <p:grpSpPr>
        <a:xfrm>
          <a:off x="0" y="0"/>
          <a:ext cx="0" cy="0"/>
          <a:chOff x="0" y="0"/>
          <a:chExt cx="0" cy="0"/>
        </a:xfrm>
      </p:grpSpPr>
      <p:sp>
        <p:nvSpPr>
          <p:cNvPr id="114" name="Google Shape;114;p25"/>
          <p:cNvSpPr txBox="1">
            <a:spLocks noGrp="1"/>
          </p:cNvSpPr>
          <p:nvPr>
            <p:ph type="body" idx="1"/>
          </p:nvPr>
        </p:nvSpPr>
        <p:spPr>
          <a:xfrm rot="5400000">
            <a:off x="4182000" y="89851"/>
            <a:ext cx="3394500" cy="5615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5" name="Google Shape;115;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116" name="Google Shape;116;p25"/>
          <p:cNvSpPr txBox="1">
            <a:spLocks noGrp="1"/>
          </p:cNvSpPr>
          <p:nvPr>
            <p:ph type="title"/>
          </p:nvPr>
        </p:nvSpPr>
        <p:spPr>
          <a:xfrm>
            <a:off x="2071670" y="205979"/>
            <a:ext cx="6615000" cy="857400"/>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rot="5400000">
            <a:off x="6012600" y="1769870"/>
            <a:ext cx="3291000" cy="20574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 name="Google Shape;119;p26"/>
          <p:cNvSpPr txBox="1">
            <a:spLocks noGrp="1"/>
          </p:cNvSpPr>
          <p:nvPr>
            <p:ph type="body" idx="1"/>
          </p:nvPr>
        </p:nvSpPr>
        <p:spPr>
          <a:xfrm rot="5400000">
            <a:off x="1821600" y="-211330"/>
            <a:ext cx="32910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0" name="Google Shape;120;p2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1"/>
        <p:cNvGrpSpPr/>
        <p:nvPr/>
      </p:nvGrpSpPr>
      <p:grpSpPr>
        <a:xfrm>
          <a:off x="0" y="0"/>
          <a:ext cx="0" cy="0"/>
          <a:chOff x="0" y="0"/>
          <a:chExt cx="0" cy="0"/>
        </a:xfrm>
      </p:grpSpPr>
      <p:sp>
        <p:nvSpPr>
          <p:cNvPr id="22" name="Google Shape;22;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1979711" y="3305176"/>
            <a:ext cx="6515002" cy="1021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5"/>
          <p:cNvSpPr txBox="1">
            <a:spLocks noGrp="1"/>
          </p:cNvSpPr>
          <p:nvPr>
            <p:ph type="body" idx="1"/>
          </p:nvPr>
        </p:nvSpPr>
        <p:spPr>
          <a:xfrm>
            <a:off x="1979711" y="2180035"/>
            <a:ext cx="6515001"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p:cSld name="Due contenuti">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457200" y="1178322"/>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 name="Google Shape;29;p6"/>
          <p:cNvSpPr txBox="1">
            <a:spLocks noGrp="1"/>
          </p:cNvSpPr>
          <p:nvPr>
            <p:ph type="body" idx="2"/>
          </p:nvPr>
        </p:nvSpPr>
        <p:spPr>
          <a:xfrm>
            <a:off x="4648200" y="1178322"/>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0" name="Google Shape;30;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31" name="Google Shape;31;p6"/>
          <p:cNvSpPr txBox="1">
            <a:spLocks noGrp="1"/>
          </p:cNvSpPr>
          <p:nvPr>
            <p:ph type="title"/>
          </p:nvPr>
        </p:nvSpPr>
        <p:spPr>
          <a:xfrm>
            <a:off x="2071670" y="205979"/>
            <a:ext cx="661513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p:cSld name="Confronto">
    <p:spTree>
      <p:nvGrpSpPr>
        <p:cNvPr id="1" name="Shape 32"/>
        <p:cNvGrpSpPr/>
        <p:nvPr/>
      </p:nvGrpSpPr>
      <p:grpSpPr>
        <a:xfrm>
          <a:off x="0" y="0"/>
          <a:ext cx="0" cy="0"/>
          <a:chOff x="0" y="0"/>
          <a:chExt cx="0" cy="0"/>
        </a:xfrm>
      </p:grpSpPr>
      <p:sp>
        <p:nvSpPr>
          <p:cNvPr id="33" name="Google Shape;33;p7"/>
          <p:cNvSpPr txBox="1">
            <a:spLocks noGrp="1"/>
          </p:cNvSpPr>
          <p:nvPr>
            <p:ph type="body" idx="1"/>
          </p:nvPr>
        </p:nvSpPr>
        <p:spPr>
          <a:xfrm>
            <a:off x="457200" y="1371848"/>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 name="Google Shape;34;p7"/>
          <p:cNvSpPr txBox="1">
            <a:spLocks noGrp="1"/>
          </p:cNvSpPr>
          <p:nvPr>
            <p:ph type="body" idx="2"/>
          </p:nvPr>
        </p:nvSpPr>
        <p:spPr>
          <a:xfrm>
            <a:off x="457200" y="2139702"/>
            <a:ext cx="4040188" cy="2568179"/>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5" name="Google Shape;35;p7"/>
          <p:cNvSpPr txBox="1">
            <a:spLocks noGrp="1"/>
          </p:cNvSpPr>
          <p:nvPr>
            <p:ph type="body" idx="3"/>
          </p:nvPr>
        </p:nvSpPr>
        <p:spPr>
          <a:xfrm>
            <a:off x="4645026" y="1371848"/>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6" name="Google Shape;36;p7"/>
          <p:cNvSpPr txBox="1">
            <a:spLocks noGrp="1"/>
          </p:cNvSpPr>
          <p:nvPr>
            <p:ph type="body" idx="4"/>
          </p:nvPr>
        </p:nvSpPr>
        <p:spPr>
          <a:xfrm>
            <a:off x="4645026" y="2139702"/>
            <a:ext cx="4041775" cy="2568179"/>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7" name="Google Shape;37;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38" name="Google Shape;38;p7"/>
          <p:cNvSpPr txBox="1">
            <a:spLocks noGrp="1"/>
          </p:cNvSpPr>
          <p:nvPr>
            <p:ph type="title"/>
          </p:nvPr>
        </p:nvSpPr>
        <p:spPr>
          <a:xfrm>
            <a:off x="2071670" y="205979"/>
            <a:ext cx="661513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p:cSld name="Solo titolo">
    <p:spTree>
      <p:nvGrpSpPr>
        <p:cNvPr id="1" name="Shape 39"/>
        <p:cNvGrpSpPr/>
        <p:nvPr/>
      </p:nvGrpSpPr>
      <p:grpSpPr>
        <a:xfrm>
          <a:off x="0" y="0"/>
          <a:ext cx="0" cy="0"/>
          <a:chOff x="0" y="0"/>
          <a:chExt cx="0" cy="0"/>
        </a:xfrm>
      </p:grpSpPr>
      <p:sp>
        <p:nvSpPr>
          <p:cNvPr id="40" name="Google Shape;40;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
        <p:nvSpPr>
          <p:cNvPr id="41" name="Google Shape;41;p8"/>
          <p:cNvSpPr txBox="1">
            <a:spLocks noGrp="1"/>
          </p:cNvSpPr>
          <p:nvPr>
            <p:ph type="title"/>
          </p:nvPr>
        </p:nvSpPr>
        <p:spPr>
          <a:xfrm>
            <a:off x="2071670" y="205979"/>
            <a:ext cx="661513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57200" y="1059582"/>
            <a:ext cx="3008313" cy="8715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9"/>
          <p:cNvSpPr txBox="1">
            <a:spLocks noGrp="1"/>
          </p:cNvSpPr>
          <p:nvPr>
            <p:ph type="body" idx="1"/>
          </p:nvPr>
        </p:nvSpPr>
        <p:spPr>
          <a:xfrm>
            <a:off x="3575050" y="411510"/>
            <a:ext cx="5111750" cy="418311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5" name="Google Shape;45;p9"/>
          <p:cNvSpPr txBox="1">
            <a:spLocks noGrp="1"/>
          </p:cNvSpPr>
          <p:nvPr>
            <p:ph type="body" idx="2"/>
          </p:nvPr>
        </p:nvSpPr>
        <p:spPr>
          <a:xfrm>
            <a:off x="457201" y="1995686"/>
            <a:ext cx="3008313" cy="259893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6" name="Google Shape;46;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1965920" y="3600450"/>
            <a:ext cx="5486400" cy="42505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0"/>
          <p:cNvSpPr>
            <a:spLocks noGrp="1"/>
          </p:cNvSpPr>
          <p:nvPr>
            <p:ph type="pic" idx="2"/>
          </p:nvPr>
        </p:nvSpPr>
        <p:spPr>
          <a:xfrm>
            <a:off x="1965920" y="459581"/>
            <a:ext cx="5486400" cy="3086100"/>
          </a:xfrm>
          <a:prstGeom prst="rect">
            <a:avLst/>
          </a:prstGeom>
          <a:noFill/>
          <a:ln>
            <a:noFill/>
          </a:ln>
        </p:spPr>
      </p:sp>
      <p:sp>
        <p:nvSpPr>
          <p:cNvPr id="50" name="Google Shape;50;p10"/>
          <p:cNvSpPr txBox="1">
            <a:spLocks noGrp="1"/>
          </p:cNvSpPr>
          <p:nvPr>
            <p:ph type="body" idx="1"/>
          </p:nvPr>
        </p:nvSpPr>
        <p:spPr>
          <a:xfrm>
            <a:off x="1965920"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1" name="Google Shape;51;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FIV_logo BAFFO (cmyk)-1.jpg"/>
          <p:cNvPicPr preferRelativeResize="0"/>
          <p:nvPr/>
        </p:nvPicPr>
        <p:blipFill rotWithShape="1">
          <a:blip r:embed="rId13">
            <a:alphaModFix/>
          </a:blip>
          <a:srcRect l="63506" t="5697" b="12266"/>
          <a:stretch/>
        </p:blipFill>
        <p:spPr>
          <a:xfrm>
            <a:off x="0" y="0"/>
            <a:ext cx="2143108" cy="5143500"/>
          </a:xfrm>
          <a:prstGeom prst="rect">
            <a:avLst/>
          </a:prstGeom>
          <a:noFill/>
          <a:ln>
            <a:noFill/>
          </a:ln>
        </p:spPr>
      </p:pic>
      <p:pic>
        <p:nvPicPr>
          <p:cNvPr id="11" name="Google Shape;11;p1" descr="FIV_logo_completo_CMYK_png.png"/>
          <p:cNvPicPr preferRelativeResize="0"/>
          <p:nvPr/>
        </p:nvPicPr>
        <p:blipFill rotWithShape="1">
          <a:blip r:embed="rId14">
            <a:alphaModFix/>
          </a:blip>
          <a:srcRect/>
          <a:stretch/>
        </p:blipFill>
        <p:spPr>
          <a:xfrm>
            <a:off x="714348" y="428610"/>
            <a:ext cx="1071570" cy="580153"/>
          </a:xfrm>
          <a:prstGeom prst="rect">
            <a:avLst/>
          </a:prstGeom>
          <a:noFill/>
          <a:ln>
            <a:noFill/>
          </a:ln>
        </p:spPr>
      </p:pic>
      <p:sp>
        <p:nvSpPr>
          <p:cNvPr id="12" name="Google Shape;12;p1"/>
          <p:cNvSpPr txBox="1">
            <a:spLocks noGrp="1"/>
          </p:cNvSpPr>
          <p:nvPr>
            <p:ph type="body" idx="1"/>
          </p:nvPr>
        </p:nvSpPr>
        <p:spPr>
          <a:xfrm>
            <a:off x="3071802" y="1200151"/>
            <a:ext cx="5614998" cy="339447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61" name="Google Shape;61;p13" descr="FIV_logo BAFFO (cmyk)-1.jpg"/>
          <p:cNvPicPr preferRelativeResize="0"/>
          <p:nvPr/>
        </p:nvPicPr>
        <p:blipFill rotWithShape="1">
          <a:blip r:embed="rId15">
            <a:alphaModFix/>
          </a:blip>
          <a:srcRect l="63506" t="5693" b="12272"/>
          <a:stretch/>
        </p:blipFill>
        <p:spPr>
          <a:xfrm>
            <a:off x="0" y="0"/>
            <a:ext cx="2143108" cy="5143500"/>
          </a:xfrm>
          <a:prstGeom prst="rect">
            <a:avLst/>
          </a:prstGeom>
          <a:noFill/>
          <a:ln>
            <a:noFill/>
          </a:ln>
        </p:spPr>
      </p:pic>
      <p:pic>
        <p:nvPicPr>
          <p:cNvPr id="62" name="Google Shape;62;p13" descr="FIV_logo_completo_CMYK_png.png"/>
          <p:cNvPicPr preferRelativeResize="0"/>
          <p:nvPr/>
        </p:nvPicPr>
        <p:blipFill rotWithShape="1">
          <a:blip r:embed="rId16">
            <a:alphaModFix/>
          </a:blip>
          <a:srcRect/>
          <a:stretch/>
        </p:blipFill>
        <p:spPr>
          <a:xfrm>
            <a:off x="714348" y="428610"/>
            <a:ext cx="1071570" cy="580153"/>
          </a:xfrm>
          <a:prstGeom prst="rect">
            <a:avLst/>
          </a:prstGeom>
          <a:noFill/>
          <a:ln>
            <a:noFill/>
          </a:ln>
        </p:spPr>
      </p:pic>
      <p:sp>
        <p:nvSpPr>
          <p:cNvPr id="63" name="Google Shape;63;p13"/>
          <p:cNvSpPr txBox="1">
            <a:spLocks noGrp="1"/>
          </p:cNvSpPr>
          <p:nvPr>
            <p:ph type="body" idx="1"/>
          </p:nvPr>
        </p:nvSpPr>
        <p:spPr>
          <a:xfrm>
            <a:off x="3071802" y="1200151"/>
            <a:ext cx="5615100" cy="3394500"/>
          </a:xfrm>
          <a:prstGeom prst="rect">
            <a:avLst/>
          </a:prstGeom>
          <a:noFill/>
          <a:ln>
            <a:noFill/>
          </a:ln>
        </p:spPr>
        <p:txBody>
          <a:bodyPr spcFirstLastPara="1" wrap="square" lIns="91425" tIns="45700" rIns="91425" bIns="45700" anchor="t" anchorCtr="0">
            <a:norm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mailto:v.demartini@federvela.it"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jp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14.png"/><Relationship Id="rId2" Type="http://schemas.openxmlformats.org/officeDocument/2006/relationships/notesSlide" Target="../notesSlides/notesSlide50.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5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8.gif"/></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9.gif"/></Relationships>
</file>

<file path=ppt/slides/_rels/slide6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8.png"/><Relationship Id="rId7"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4.png"/><Relationship Id="rId9"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0.png"/><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71.png"/><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1.jp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7"/>
          <p:cNvSpPr txBox="1"/>
          <p:nvPr/>
        </p:nvSpPr>
        <p:spPr>
          <a:xfrm>
            <a:off x="2929957" y="1447808"/>
            <a:ext cx="4973400" cy="1124100"/>
          </a:xfrm>
          <a:prstGeom prst="rect">
            <a:avLst/>
          </a:prstGeom>
          <a:solidFill>
            <a:srgbClr val="FFFFCC"/>
          </a:solidFill>
          <a:ln w="38100" cap="flat" cmpd="sng">
            <a:solidFill>
              <a:srgbClr val="C0504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CORSO PER </a:t>
            </a:r>
            <a:r>
              <a:rPr lang="it-IT" sz="2400" b="1"/>
              <a:t>ASSISTENTI DI REGATA </a:t>
            </a:r>
            <a:br>
              <a:rPr lang="it-IT" sz="2400" b="1" i="0" u="none" strike="noStrike" cap="none">
                <a:solidFill>
                  <a:srgbClr val="000000"/>
                </a:solidFill>
                <a:latin typeface="Arial"/>
                <a:ea typeface="Arial"/>
                <a:cs typeface="Arial"/>
                <a:sym typeface="Arial"/>
              </a:rPr>
            </a:br>
            <a:r>
              <a:rPr lang="it-IT" sz="2000" b="1" i="0" u="none" strike="noStrike" cap="none">
                <a:solidFill>
                  <a:srgbClr val="000000"/>
                </a:solidFill>
                <a:latin typeface="Arial"/>
                <a:ea typeface="Arial"/>
                <a:cs typeface="Arial"/>
                <a:sym typeface="Arial"/>
              </a:rPr>
              <a:t>Ad uso de</a:t>
            </a:r>
            <a:r>
              <a:rPr lang="it-IT" sz="2000" b="1"/>
              <a:t>i Comitati </a:t>
            </a:r>
            <a:r>
              <a:rPr lang="it-IT" sz="2000" b="1" i="0" u="none" strike="noStrike" cap="none">
                <a:solidFill>
                  <a:srgbClr val="000000"/>
                </a:solidFill>
                <a:latin typeface="Arial"/>
                <a:ea typeface="Arial"/>
                <a:cs typeface="Arial"/>
                <a:sym typeface="Arial"/>
              </a:rPr>
              <a:t> di Zona</a:t>
            </a:r>
            <a:endParaRPr sz="2400" b="1" i="0" u="none" strike="noStrike" cap="none">
              <a:solidFill>
                <a:srgbClr val="000000"/>
              </a:solidFill>
              <a:latin typeface="Arial"/>
              <a:ea typeface="Arial"/>
              <a:cs typeface="Arial"/>
              <a:sym typeface="Arial"/>
            </a:endParaRPr>
          </a:p>
        </p:txBody>
      </p:sp>
      <p:sp>
        <p:nvSpPr>
          <p:cNvPr id="126" name="Google Shape;126;p27"/>
          <p:cNvSpPr/>
          <p:nvPr/>
        </p:nvSpPr>
        <p:spPr>
          <a:xfrm>
            <a:off x="7026400" y="4329800"/>
            <a:ext cx="1637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it-IT" sz="1400" b="0" i="0" u="none" strike="noStrike" cap="none">
                <a:solidFill>
                  <a:schemeClr val="dk1"/>
                </a:solidFill>
                <a:latin typeface="Arial"/>
                <a:ea typeface="Arial"/>
                <a:cs typeface="Arial"/>
                <a:sym typeface="Arial"/>
              </a:rPr>
              <a:t>Vers. </a:t>
            </a:r>
            <a:r>
              <a:rPr lang="it-IT">
                <a:solidFill>
                  <a:schemeClr val="dk1"/>
                </a:solidFill>
              </a:rPr>
              <a:t>01/02/2025</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p:tgtEl>
                                          <p:spTgt spid="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6"/>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COMUNICATI UFFICIALI</a:t>
            </a:r>
            <a:endParaRPr/>
          </a:p>
        </p:txBody>
      </p:sp>
      <p:sp>
        <p:nvSpPr>
          <p:cNvPr id="206" name="Google Shape;206;p36"/>
          <p:cNvSpPr txBox="1"/>
          <p:nvPr/>
        </p:nvSpPr>
        <p:spPr>
          <a:xfrm>
            <a:off x="1952375" y="1070650"/>
            <a:ext cx="6360300" cy="3787200"/>
          </a:xfrm>
          <a:prstGeom prst="rect">
            <a:avLst/>
          </a:prstGeom>
          <a:noFill/>
          <a:ln>
            <a:noFill/>
          </a:ln>
        </p:spPr>
        <p:txBody>
          <a:bodyPr spcFirstLastPara="1" wrap="square" lIns="91425" tIns="45700" rIns="91425" bIns="45700" anchor="t" anchorCtr="0">
            <a:normAutofit/>
          </a:bodyPr>
          <a:lstStyle/>
          <a:p>
            <a:pPr marL="457200" lvl="0" indent="-350829" algn="just" rtl="0">
              <a:lnSpc>
                <a:spcPct val="100000"/>
              </a:lnSpc>
              <a:spcBef>
                <a:spcPts val="0"/>
              </a:spcBef>
              <a:spcAft>
                <a:spcPts val="0"/>
              </a:spcAft>
              <a:buClr>
                <a:schemeClr val="dk1"/>
              </a:buClr>
              <a:buSzPts val="1925"/>
              <a:buChar char="●"/>
            </a:pPr>
            <a:r>
              <a:rPr lang="it-IT" sz="1925" b="1">
                <a:solidFill>
                  <a:schemeClr val="dk1"/>
                </a:solidFill>
              </a:rPr>
              <a:t>Nel caso si  rendesse necessario modificare qualche regola scritta sulle IdR o sul BdR all’ultimo minuto si può emettere un comunicato ufficiale che una volta pubblicato sull’Albo ufficiale diventa esecutivo.</a:t>
            </a:r>
            <a:endParaRPr sz="1925" b="1">
              <a:solidFill>
                <a:schemeClr val="dk1"/>
              </a:solidFill>
            </a:endParaRPr>
          </a:p>
          <a:p>
            <a:pPr marL="457200" lvl="0" indent="0" algn="just" rtl="0">
              <a:lnSpc>
                <a:spcPct val="100000"/>
              </a:lnSpc>
              <a:spcBef>
                <a:spcPts val="0"/>
              </a:spcBef>
              <a:spcAft>
                <a:spcPts val="0"/>
              </a:spcAft>
              <a:buNone/>
            </a:pPr>
            <a:endParaRPr sz="1925" b="1">
              <a:solidFill>
                <a:schemeClr val="dk1"/>
              </a:solidFill>
            </a:endParaRPr>
          </a:p>
          <a:p>
            <a:pPr marL="457200" lvl="0" indent="-350829" algn="just" rtl="0">
              <a:lnSpc>
                <a:spcPct val="100000"/>
              </a:lnSpc>
              <a:spcBef>
                <a:spcPts val="0"/>
              </a:spcBef>
              <a:spcAft>
                <a:spcPts val="0"/>
              </a:spcAft>
              <a:buClr>
                <a:schemeClr val="dk1"/>
              </a:buClr>
              <a:buSzPts val="1925"/>
              <a:buChar char="●"/>
            </a:pPr>
            <a:r>
              <a:rPr lang="it-IT" sz="1925" b="1">
                <a:solidFill>
                  <a:schemeClr val="dk1"/>
                </a:solidFill>
              </a:rPr>
              <a:t>Di norma questi comunicati debbono essere emessi almeno 1 o 2 ore prima del segnale di avviso della prova in cui hanno applicazione.</a:t>
            </a:r>
            <a:endParaRPr sz="1925" b="1">
              <a:solidFill>
                <a:schemeClr val="dk1"/>
              </a:solidFill>
            </a:endParaRPr>
          </a:p>
          <a:p>
            <a:pPr marL="0" lvl="0" indent="0" algn="just" rtl="0">
              <a:lnSpc>
                <a:spcPct val="90000"/>
              </a:lnSpc>
              <a:spcBef>
                <a:spcPts val="0"/>
              </a:spcBef>
              <a:spcAft>
                <a:spcPts val="0"/>
              </a:spcAft>
              <a:buSzPts val="605"/>
              <a:buNone/>
            </a:pPr>
            <a:endParaRPr sz="1925" b="1">
              <a:solidFill>
                <a:schemeClr val="dk1"/>
              </a:solidFill>
            </a:endParaRPr>
          </a:p>
          <a:p>
            <a:pPr marL="0" lvl="0" indent="0" algn="just" rtl="0">
              <a:lnSpc>
                <a:spcPct val="90000"/>
              </a:lnSpc>
              <a:spcBef>
                <a:spcPts val="0"/>
              </a:spcBef>
              <a:spcAft>
                <a:spcPts val="0"/>
              </a:spcAft>
              <a:buSzPts val="605"/>
              <a:buNone/>
            </a:pPr>
            <a:endParaRPr sz="1925" b="1">
              <a:solidFill>
                <a:schemeClr val="dk1"/>
              </a:solidFill>
            </a:endParaRPr>
          </a:p>
        </p:txBody>
      </p:sp>
      <p:sp>
        <p:nvSpPr>
          <p:cNvPr id="207" name="Google Shape;207;p36"/>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26"/>
          <p:cNvSpPr txBox="1"/>
          <p:nvPr/>
        </p:nvSpPr>
        <p:spPr>
          <a:xfrm>
            <a:off x="1803400" y="274638"/>
            <a:ext cx="68835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RIEPILOGO DELLE BANDIERE</a:t>
            </a:r>
            <a:endParaRPr sz="1400" b="0" i="0" u="none" strike="noStrike" cap="none">
              <a:solidFill>
                <a:srgbClr val="000000"/>
              </a:solidFill>
              <a:latin typeface="Arial"/>
              <a:ea typeface="Arial"/>
              <a:cs typeface="Arial"/>
              <a:sym typeface="Arial"/>
            </a:endParaRPr>
          </a:p>
        </p:txBody>
      </p:sp>
      <p:sp>
        <p:nvSpPr>
          <p:cNvPr id="1237" name="Google Shape;1237;p126"/>
          <p:cNvSpPr/>
          <p:nvPr/>
        </p:nvSpPr>
        <p:spPr>
          <a:xfrm>
            <a:off x="1907700" y="1059574"/>
            <a:ext cx="6984900" cy="3616200"/>
          </a:xfrm>
          <a:prstGeom prst="rect">
            <a:avLst/>
          </a:prstGeom>
          <a:noFill/>
          <a:ln>
            <a:noFill/>
          </a:ln>
        </p:spPr>
        <p:txBody>
          <a:bodyPr spcFirstLastPara="1" wrap="square" lIns="91425" tIns="45700" rIns="91425" bIns="45700" anchor="t" anchorCtr="0">
            <a:noAutofit/>
          </a:bodyPr>
          <a:lstStyle/>
          <a:p>
            <a:pPr marL="457200" marR="0" lvl="0" indent="0" algn="just" rtl="0">
              <a:lnSpc>
                <a:spcPct val="90000"/>
              </a:lnSpc>
              <a:spcBef>
                <a:spcPts val="440"/>
              </a:spcBef>
              <a:spcAft>
                <a:spcPts val="0"/>
              </a:spcAft>
              <a:buNone/>
            </a:pPr>
            <a:endParaRPr sz="1400" b="0" i="0" u="none" strike="noStrike" cap="none">
              <a:solidFill>
                <a:srgbClr val="000000"/>
              </a:solidFill>
              <a:latin typeface="Arial"/>
              <a:ea typeface="Arial"/>
              <a:cs typeface="Arial"/>
              <a:sym typeface="Arial"/>
            </a:endParaRPr>
          </a:p>
          <a:p>
            <a:pPr marL="342900" marR="0" lvl="0" indent="-190500" algn="just" rtl="0">
              <a:lnSpc>
                <a:spcPct val="9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38" name="Google Shape;1238;p126"/>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100</a:t>
            </a:fld>
            <a:endParaRPr/>
          </a:p>
        </p:txBody>
      </p:sp>
      <p:pic>
        <p:nvPicPr>
          <p:cNvPr id="1239" name="Google Shape;1239;p126"/>
          <p:cNvPicPr preferRelativeResize="0"/>
          <p:nvPr/>
        </p:nvPicPr>
        <p:blipFill>
          <a:blip r:embed="rId3">
            <a:alphaModFix/>
          </a:blip>
          <a:stretch>
            <a:fillRect/>
          </a:stretch>
        </p:blipFill>
        <p:spPr>
          <a:xfrm>
            <a:off x="423850" y="962013"/>
            <a:ext cx="8296275" cy="4181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27"/>
          <p:cNvSpPr txBox="1"/>
          <p:nvPr/>
        </p:nvSpPr>
        <p:spPr>
          <a:xfrm>
            <a:off x="1803400" y="274638"/>
            <a:ext cx="68835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RIEPILOGO DELLE BANDIERE</a:t>
            </a:r>
            <a:endParaRPr sz="1400" b="0" i="0" u="none" strike="noStrike" cap="none">
              <a:solidFill>
                <a:srgbClr val="000000"/>
              </a:solidFill>
              <a:latin typeface="Arial"/>
              <a:ea typeface="Arial"/>
              <a:cs typeface="Arial"/>
              <a:sym typeface="Arial"/>
            </a:endParaRPr>
          </a:p>
        </p:txBody>
      </p:sp>
      <p:sp>
        <p:nvSpPr>
          <p:cNvPr id="1246" name="Google Shape;1246;p127"/>
          <p:cNvSpPr/>
          <p:nvPr/>
        </p:nvSpPr>
        <p:spPr>
          <a:xfrm>
            <a:off x="1907700" y="1059574"/>
            <a:ext cx="6984900" cy="3616200"/>
          </a:xfrm>
          <a:prstGeom prst="rect">
            <a:avLst/>
          </a:prstGeom>
          <a:noFill/>
          <a:ln>
            <a:noFill/>
          </a:ln>
        </p:spPr>
        <p:txBody>
          <a:bodyPr spcFirstLastPara="1" wrap="square" lIns="91425" tIns="45700" rIns="91425" bIns="45700" anchor="t" anchorCtr="0">
            <a:noAutofit/>
          </a:bodyPr>
          <a:lstStyle/>
          <a:p>
            <a:pPr marL="457200" marR="0" lvl="0" indent="0" algn="just" rtl="0">
              <a:lnSpc>
                <a:spcPct val="90000"/>
              </a:lnSpc>
              <a:spcBef>
                <a:spcPts val="440"/>
              </a:spcBef>
              <a:spcAft>
                <a:spcPts val="0"/>
              </a:spcAft>
              <a:buNone/>
            </a:pPr>
            <a:endParaRPr sz="1400" b="0" i="0" u="none" strike="noStrike" cap="none">
              <a:solidFill>
                <a:srgbClr val="000000"/>
              </a:solidFill>
              <a:latin typeface="Arial"/>
              <a:ea typeface="Arial"/>
              <a:cs typeface="Arial"/>
              <a:sym typeface="Arial"/>
            </a:endParaRPr>
          </a:p>
          <a:p>
            <a:pPr marL="342900" marR="0" lvl="0" indent="-190500" algn="just" rtl="0">
              <a:lnSpc>
                <a:spcPct val="9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47" name="Google Shape;1247;p127"/>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101</a:t>
            </a:fld>
            <a:endParaRPr/>
          </a:p>
        </p:txBody>
      </p:sp>
      <p:pic>
        <p:nvPicPr>
          <p:cNvPr id="1248" name="Google Shape;1248;p127"/>
          <p:cNvPicPr preferRelativeResize="0"/>
          <p:nvPr/>
        </p:nvPicPr>
        <p:blipFill>
          <a:blip r:embed="rId3">
            <a:alphaModFix/>
          </a:blip>
          <a:stretch>
            <a:fillRect/>
          </a:stretch>
        </p:blipFill>
        <p:spPr>
          <a:xfrm>
            <a:off x="577263" y="1187025"/>
            <a:ext cx="8315325" cy="380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128"/>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it-IT">
                <a:solidFill>
                  <a:srgbClr val="0070C0"/>
                </a:solidFill>
              </a:rPr>
              <a:t>LE BANDIERE SUI GOMMONI</a:t>
            </a:r>
            <a:endParaRPr>
              <a:solidFill>
                <a:srgbClr val="0070C0"/>
              </a:solidFill>
            </a:endParaRPr>
          </a:p>
        </p:txBody>
      </p:sp>
      <p:sp>
        <p:nvSpPr>
          <p:cNvPr id="1255" name="Google Shape;1255;p128"/>
          <p:cNvSpPr txBox="1">
            <a:spLocks noGrp="1"/>
          </p:cNvSpPr>
          <p:nvPr>
            <p:ph type="body" idx="1"/>
          </p:nvPr>
        </p:nvSpPr>
        <p:spPr>
          <a:xfrm>
            <a:off x="2311975" y="1200150"/>
            <a:ext cx="63750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r>
              <a:rPr lang="it-IT"/>
              <a:t>Nella slides che seguono sono mostrati alcuni esempi di uso corretto delle bandiere sui gommoni</a:t>
            </a:r>
            <a:endParaRPr/>
          </a:p>
        </p:txBody>
      </p:sp>
      <p:sp>
        <p:nvSpPr>
          <p:cNvPr id="1256" name="Google Shape;1256;p128"/>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29"/>
          <p:cNvSpPr txBox="1"/>
          <p:nvPr/>
        </p:nvSpPr>
        <p:spPr>
          <a:xfrm>
            <a:off x="1803400" y="274638"/>
            <a:ext cx="68835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RIEPILOGO DELLE BANDIERE</a:t>
            </a:r>
            <a:endParaRPr sz="1400" b="0" i="0" u="none" strike="noStrike" cap="none">
              <a:solidFill>
                <a:srgbClr val="000000"/>
              </a:solidFill>
              <a:latin typeface="Arial"/>
              <a:ea typeface="Arial"/>
              <a:cs typeface="Arial"/>
              <a:sym typeface="Arial"/>
            </a:endParaRPr>
          </a:p>
        </p:txBody>
      </p:sp>
      <p:sp>
        <p:nvSpPr>
          <p:cNvPr id="1263" name="Google Shape;1263;p129"/>
          <p:cNvSpPr/>
          <p:nvPr/>
        </p:nvSpPr>
        <p:spPr>
          <a:xfrm>
            <a:off x="1907700" y="1059574"/>
            <a:ext cx="6984900" cy="3616200"/>
          </a:xfrm>
          <a:prstGeom prst="rect">
            <a:avLst/>
          </a:prstGeom>
          <a:noFill/>
          <a:ln>
            <a:noFill/>
          </a:ln>
        </p:spPr>
        <p:txBody>
          <a:bodyPr spcFirstLastPara="1" wrap="square" lIns="91425" tIns="45700" rIns="91425" bIns="45700" anchor="t" anchorCtr="0">
            <a:noAutofit/>
          </a:bodyPr>
          <a:lstStyle/>
          <a:p>
            <a:pPr marL="457200" marR="0" lvl="0" indent="0" algn="just" rtl="0">
              <a:lnSpc>
                <a:spcPct val="90000"/>
              </a:lnSpc>
              <a:spcBef>
                <a:spcPts val="440"/>
              </a:spcBef>
              <a:spcAft>
                <a:spcPts val="0"/>
              </a:spcAft>
              <a:buNone/>
            </a:pPr>
            <a:endParaRPr sz="1400" b="0" i="0" u="none" strike="noStrike" cap="none">
              <a:solidFill>
                <a:srgbClr val="000000"/>
              </a:solidFill>
              <a:latin typeface="Arial"/>
              <a:ea typeface="Arial"/>
              <a:cs typeface="Arial"/>
              <a:sym typeface="Arial"/>
            </a:endParaRPr>
          </a:p>
          <a:p>
            <a:pPr marL="342900" marR="0" lvl="0" indent="-190500" algn="just" rtl="0">
              <a:lnSpc>
                <a:spcPct val="9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64" name="Google Shape;1264;p129"/>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103</a:t>
            </a:fld>
            <a:endParaRPr/>
          </a:p>
        </p:txBody>
      </p:sp>
      <p:pic>
        <p:nvPicPr>
          <p:cNvPr id="1265" name="Google Shape;1265;p129"/>
          <p:cNvPicPr preferRelativeResize="0"/>
          <p:nvPr/>
        </p:nvPicPr>
        <p:blipFill>
          <a:blip r:embed="rId3">
            <a:alphaModFix/>
          </a:blip>
          <a:stretch>
            <a:fillRect/>
          </a:stretch>
        </p:blipFill>
        <p:spPr>
          <a:xfrm>
            <a:off x="3470175" y="692851"/>
            <a:ext cx="4245076" cy="4320774"/>
          </a:xfrm>
          <a:prstGeom prst="rect">
            <a:avLst/>
          </a:prstGeom>
          <a:noFill/>
          <a:ln>
            <a:noFill/>
          </a:ln>
        </p:spPr>
      </p:pic>
      <p:pic>
        <p:nvPicPr>
          <p:cNvPr id="1266" name="Google Shape;1266;p129"/>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30"/>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273" name="Google Shape;1273;p130"/>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274" name="Google Shape;1274;p130"/>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104</a:t>
            </a:fld>
            <a:endParaRPr/>
          </a:p>
        </p:txBody>
      </p:sp>
      <p:pic>
        <p:nvPicPr>
          <p:cNvPr id="1275" name="Google Shape;1275;p1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31"/>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282" name="Google Shape;1282;p131"/>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283" name="Google Shape;1283;p131"/>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105</a:t>
            </a:fld>
            <a:endParaRPr/>
          </a:p>
        </p:txBody>
      </p:sp>
      <p:pic>
        <p:nvPicPr>
          <p:cNvPr id="1284" name="Google Shape;1284;p1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132"/>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291" name="Google Shape;1291;p132"/>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292" name="Google Shape;1292;p132"/>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106</a:t>
            </a:fld>
            <a:endParaRPr/>
          </a:p>
        </p:txBody>
      </p:sp>
      <p:pic>
        <p:nvPicPr>
          <p:cNvPr id="1293" name="Google Shape;1293;p13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33"/>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300" name="Google Shape;1300;p133"/>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01" name="Google Shape;1301;p133"/>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107</a:t>
            </a:fld>
            <a:endParaRPr/>
          </a:p>
        </p:txBody>
      </p:sp>
      <p:pic>
        <p:nvPicPr>
          <p:cNvPr id="1302" name="Google Shape;1302;p1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34"/>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309" name="Google Shape;1309;p134"/>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10" name="Google Shape;1310;p134"/>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108</a:t>
            </a:fld>
            <a:endParaRPr/>
          </a:p>
        </p:txBody>
      </p:sp>
      <p:pic>
        <p:nvPicPr>
          <p:cNvPr id="1311" name="Google Shape;1311;p13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35"/>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318" name="Google Shape;1318;p135"/>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19" name="Google Shape;1319;p135"/>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109</a:t>
            </a:fld>
            <a:endParaRPr/>
          </a:p>
        </p:txBody>
      </p:sp>
      <p:pic>
        <p:nvPicPr>
          <p:cNvPr id="1320" name="Google Shape;1320;p1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COMUNICATI UFFICIALI - LIMA</a:t>
            </a:r>
            <a:endParaRPr/>
          </a:p>
        </p:txBody>
      </p:sp>
      <p:sp>
        <p:nvSpPr>
          <p:cNvPr id="214" name="Google Shape;214;p37"/>
          <p:cNvSpPr txBox="1"/>
          <p:nvPr/>
        </p:nvSpPr>
        <p:spPr>
          <a:xfrm>
            <a:off x="1952375" y="2571750"/>
            <a:ext cx="6360300" cy="2286000"/>
          </a:xfrm>
          <a:prstGeom prst="rect">
            <a:avLst/>
          </a:prstGeom>
          <a:noFill/>
          <a:ln>
            <a:noFill/>
          </a:ln>
        </p:spPr>
        <p:txBody>
          <a:bodyPr spcFirstLastPara="1" wrap="square" lIns="91425" tIns="45700" rIns="91425" bIns="45700" anchor="t" anchorCtr="0">
            <a:normAutofit fontScale="77500" lnSpcReduction="10000"/>
          </a:bodyPr>
          <a:lstStyle/>
          <a:p>
            <a:pPr marL="457200" lvl="0" indent="-354921" algn="just" rtl="0">
              <a:lnSpc>
                <a:spcPct val="115000"/>
              </a:lnSpc>
              <a:spcBef>
                <a:spcPts val="0"/>
              </a:spcBef>
              <a:spcAft>
                <a:spcPts val="0"/>
              </a:spcAft>
              <a:buClr>
                <a:schemeClr val="dk1"/>
              </a:buClr>
              <a:buSzPct val="100000"/>
              <a:buChar char="●"/>
            </a:pPr>
            <a:r>
              <a:rPr lang="it-IT" sz="2567">
                <a:solidFill>
                  <a:schemeClr val="dk1"/>
                </a:solidFill>
              </a:rPr>
              <a:t>Per informare i concorrenti che è stato esposto un comunicato all’albo ufficiale, si espone  sul palo dei segnali  a terra la</a:t>
            </a:r>
            <a:r>
              <a:rPr lang="it-IT" sz="2567" b="1">
                <a:solidFill>
                  <a:schemeClr val="dk1"/>
                </a:solidFill>
              </a:rPr>
              <a:t> bandiera LIMA</a:t>
            </a:r>
            <a:endParaRPr sz="2567" b="1">
              <a:solidFill>
                <a:schemeClr val="dk1"/>
              </a:solidFill>
            </a:endParaRPr>
          </a:p>
          <a:p>
            <a:pPr marL="457200" lvl="0" indent="-354921" algn="just" rtl="0">
              <a:lnSpc>
                <a:spcPct val="115000"/>
              </a:lnSpc>
              <a:spcBef>
                <a:spcPts val="0"/>
              </a:spcBef>
              <a:spcAft>
                <a:spcPts val="0"/>
              </a:spcAft>
              <a:buClr>
                <a:schemeClr val="dk1"/>
              </a:buClr>
              <a:buSzPct val="100000"/>
              <a:buChar char="●"/>
            </a:pPr>
            <a:r>
              <a:rPr lang="it-IT" sz="2567">
                <a:solidFill>
                  <a:schemeClr val="dk1"/>
                </a:solidFill>
              </a:rPr>
              <a:t>Quando viene esposta si fa un suono</a:t>
            </a:r>
            <a:endParaRPr sz="2567">
              <a:solidFill>
                <a:schemeClr val="dk1"/>
              </a:solidFill>
            </a:endParaRPr>
          </a:p>
          <a:p>
            <a:pPr marL="457200" lvl="0" indent="-354921" algn="just" rtl="0">
              <a:lnSpc>
                <a:spcPct val="115000"/>
              </a:lnSpc>
              <a:spcBef>
                <a:spcPts val="0"/>
              </a:spcBef>
              <a:spcAft>
                <a:spcPts val="0"/>
              </a:spcAft>
              <a:buClr>
                <a:schemeClr val="dk1"/>
              </a:buClr>
              <a:buSzPct val="100000"/>
              <a:buChar char="●"/>
            </a:pPr>
            <a:r>
              <a:rPr lang="it-IT" sz="2567">
                <a:solidFill>
                  <a:schemeClr val="dk1"/>
                </a:solidFill>
              </a:rPr>
              <a:t>Quando viene ammainata </a:t>
            </a:r>
            <a:r>
              <a:rPr lang="it-IT" sz="2567">
                <a:solidFill>
                  <a:srgbClr val="FF0000"/>
                </a:solidFill>
              </a:rPr>
              <a:t>NESSUN</a:t>
            </a:r>
            <a:r>
              <a:rPr lang="it-IT" sz="2567">
                <a:solidFill>
                  <a:schemeClr val="dk1"/>
                </a:solidFill>
              </a:rPr>
              <a:t> suono</a:t>
            </a:r>
            <a:endParaRPr sz="2567">
              <a:solidFill>
                <a:schemeClr val="dk1"/>
              </a:solidFill>
            </a:endParaRPr>
          </a:p>
          <a:p>
            <a:pPr marL="457200" lvl="0" indent="0" algn="just" rtl="0">
              <a:lnSpc>
                <a:spcPct val="100000"/>
              </a:lnSpc>
              <a:spcBef>
                <a:spcPts val="0"/>
              </a:spcBef>
              <a:spcAft>
                <a:spcPts val="0"/>
              </a:spcAft>
              <a:buNone/>
            </a:pPr>
            <a:endParaRPr sz="1925" b="1">
              <a:solidFill>
                <a:schemeClr val="dk1"/>
              </a:solidFill>
            </a:endParaRPr>
          </a:p>
          <a:p>
            <a:pPr marL="0" lvl="0" indent="0" algn="just" rtl="0">
              <a:lnSpc>
                <a:spcPct val="100000"/>
              </a:lnSpc>
              <a:spcBef>
                <a:spcPts val="0"/>
              </a:spcBef>
              <a:spcAft>
                <a:spcPts val="0"/>
              </a:spcAft>
              <a:buNone/>
            </a:pPr>
            <a:endParaRPr sz="1925" b="1">
              <a:solidFill>
                <a:schemeClr val="dk1"/>
              </a:solidFill>
            </a:endParaRPr>
          </a:p>
          <a:p>
            <a:pPr marL="0" lvl="0" indent="0" algn="just" rtl="0">
              <a:lnSpc>
                <a:spcPct val="90000"/>
              </a:lnSpc>
              <a:spcBef>
                <a:spcPts val="0"/>
              </a:spcBef>
              <a:spcAft>
                <a:spcPts val="0"/>
              </a:spcAft>
              <a:buSzPct val="31431"/>
              <a:buNone/>
            </a:pPr>
            <a:endParaRPr sz="1925" b="1">
              <a:solidFill>
                <a:schemeClr val="dk1"/>
              </a:solidFill>
            </a:endParaRPr>
          </a:p>
        </p:txBody>
      </p:sp>
      <p:sp>
        <p:nvSpPr>
          <p:cNvPr id="215" name="Google Shape;215;p37"/>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11</a:t>
            </a:fld>
            <a:endParaRPr/>
          </a:p>
        </p:txBody>
      </p:sp>
      <p:pic>
        <p:nvPicPr>
          <p:cNvPr id="216" name="Google Shape;216;p37"/>
          <p:cNvPicPr preferRelativeResize="0"/>
          <p:nvPr/>
        </p:nvPicPr>
        <p:blipFill rotWithShape="1">
          <a:blip r:embed="rId3">
            <a:alphaModFix/>
          </a:blip>
          <a:srcRect t="10501" r="81504" b="56836"/>
          <a:stretch/>
        </p:blipFill>
        <p:spPr>
          <a:xfrm>
            <a:off x="2362650" y="1050950"/>
            <a:ext cx="1538025" cy="1241325"/>
          </a:xfrm>
          <a:prstGeom prst="rect">
            <a:avLst/>
          </a:prstGeom>
          <a:noFill/>
          <a:ln>
            <a:noFill/>
          </a:ln>
        </p:spPr>
      </p:pic>
      <p:pic>
        <p:nvPicPr>
          <p:cNvPr id="217" name="Google Shape;217;p37" descr="HORN"/>
          <p:cNvPicPr preferRelativeResize="0"/>
          <p:nvPr/>
        </p:nvPicPr>
        <p:blipFill rotWithShape="1">
          <a:blip r:embed="rId4">
            <a:alphaModFix/>
          </a:blip>
          <a:srcRect/>
          <a:stretch/>
        </p:blipFill>
        <p:spPr>
          <a:xfrm>
            <a:off x="4571992" y="1351728"/>
            <a:ext cx="860425" cy="639763"/>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136"/>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327" name="Google Shape;1327;p136"/>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28" name="Google Shape;1328;p136"/>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110</a:t>
            </a:fld>
            <a:endParaRPr/>
          </a:p>
        </p:txBody>
      </p:sp>
      <p:pic>
        <p:nvPicPr>
          <p:cNvPr id="1329" name="Google Shape;1329;p1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137"/>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336" name="Google Shape;1336;p137"/>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37" name="Google Shape;1337;p137"/>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111</a:t>
            </a:fld>
            <a:endParaRPr/>
          </a:p>
        </p:txBody>
      </p:sp>
      <p:pic>
        <p:nvPicPr>
          <p:cNvPr id="1338" name="Google Shape;1338;p13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38"/>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345" name="Google Shape;1345;p138"/>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46" name="Google Shape;1346;p138"/>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112</a:t>
            </a:fld>
            <a:endParaRPr/>
          </a:p>
        </p:txBody>
      </p:sp>
      <p:pic>
        <p:nvPicPr>
          <p:cNvPr id="1347" name="Google Shape;1347;p13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139"/>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354" name="Google Shape;1354;p139"/>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55" name="Google Shape;1355;p139"/>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113</a:t>
            </a:fld>
            <a:endParaRPr/>
          </a:p>
        </p:txBody>
      </p:sp>
      <p:pic>
        <p:nvPicPr>
          <p:cNvPr id="1356" name="Google Shape;1356;p13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40"/>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363" name="Google Shape;1363;p140"/>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64" name="Google Shape;1364;p140"/>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114</a:t>
            </a:fld>
            <a:endParaRPr/>
          </a:p>
        </p:txBody>
      </p:sp>
      <p:pic>
        <p:nvPicPr>
          <p:cNvPr id="1365" name="Google Shape;1365;p14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41"/>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endParaRPr/>
          </a:p>
        </p:txBody>
      </p:sp>
      <p:sp>
        <p:nvSpPr>
          <p:cNvPr id="1372" name="Google Shape;1372;p141"/>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73" name="Google Shape;1373;p141"/>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115</a:t>
            </a:fld>
            <a:endParaRPr/>
          </a:p>
        </p:txBody>
      </p:sp>
      <p:pic>
        <p:nvPicPr>
          <p:cNvPr id="1374" name="Google Shape;1374;p1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142"/>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it-IT"/>
              <a:t>Bando di Regata</a:t>
            </a:r>
            <a:endParaRPr/>
          </a:p>
        </p:txBody>
      </p:sp>
      <p:sp>
        <p:nvSpPr>
          <p:cNvPr id="1381" name="Google Shape;1381;p142"/>
          <p:cNvSpPr txBox="1">
            <a:spLocks noGrp="1"/>
          </p:cNvSpPr>
          <p:nvPr>
            <p:ph type="body" idx="1"/>
          </p:nvPr>
        </p:nvSpPr>
        <p:spPr>
          <a:xfrm>
            <a:off x="3071802" y="1200151"/>
            <a:ext cx="56151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it-IT"/>
              <a:t>Esempio di Bando di Regata standard della Classe Optimist</a:t>
            </a:r>
            <a:endParaRPr/>
          </a:p>
          <a:p>
            <a:pPr marL="0" lvl="0" indent="0" algn="l" rtl="0">
              <a:spcBef>
                <a:spcPts val="360"/>
              </a:spcBef>
              <a:spcAft>
                <a:spcPts val="0"/>
              </a:spcAft>
              <a:buNone/>
            </a:pPr>
            <a:endParaRPr/>
          </a:p>
          <a:p>
            <a:pPr marL="0" lvl="0" indent="0" algn="l" rtl="0">
              <a:spcBef>
                <a:spcPts val="360"/>
              </a:spcBef>
              <a:spcAft>
                <a:spcPts val="0"/>
              </a:spcAft>
              <a:buNone/>
            </a:pPr>
            <a:r>
              <a:rPr lang="it-IT">
                <a:highlight>
                  <a:srgbClr val="FFFF00"/>
                </a:highlight>
              </a:rPr>
              <a:t>(mostare un bando di regata)</a:t>
            </a:r>
            <a:r>
              <a:rPr lang="it-IT"/>
              <a:t>.</a:t>
            </a:r>
            <a:endParaRPr/>
          </a:p>
        </p:txBody>
      </p:sp>
      <p:sp>
        <p:nvSpPr>
          <p:cNvPr id="1382" name="Google Shape;1382;p142"/>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43"/>
          <p:cNvSpPr txBox="1">
            <a:spLocks noGrp="1"/>
          </p:cNvSpPr>
          <p:nvPr>
            <p:ph type="title"/>
          </p:nvPr>
        </p:nvSpPr>
        <p:spPr>
          <a:xfrm>
            <a:off x="2071670" y="205979"/>
            <a:ext cx="6615000" cy="857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it-IT"/>
              <a:t>Istruzioni di Regata</a:t>
            </a:r>
            <a:endParaRPr/>
          </a:p>
        </p:txBody>
      </p:sp>
      <p:sp>
        <p:nvSpPr>
          <p:cNvPr id="1389" name="Google Shape;1389;p143"/>
          <p:cNvSpPr txBox="1">
            <a:spLocks noGrp="1"/>
          </p:cNvSpPr>
          <p:nvPr>
            <p:ph type="body" idx="1"/>
          </p:nvPr>
        </p:nvSpPr>
        <p:spPr>
          <a:xfrm>
            <a:off x="2882025" y="1200150"/>
            <a:ext cx="5805000" cy="3394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it-IT"/>
              <a:t>Esempio di Istruzione  di Regata standard della Classe Optimist</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it-IT">
                <a:highlight>
                  <a:srgbClr val="FFFF00"/>
                </a:highlight>
              </a:rPr>
              <a:t>(mostrare una istruzione di regata)</a:t>
            </a:r>
            <a:endParaRPr>
              <a:highlight>
                <a:srgbClr val="FFFF00"/>
              </a:highlight>
            </a:endParaRPr>
          </a:p>
        </p:txBody>
      </p:sp>
      <p:sp>
        <p:nvSpPr>
          <p:cNvPr id="1390" name="Google Shape;1390;p143"/>
          <p:cNvSpPr txBox="1">
            <a:spLocks noGrp="1"/>
          </p:cNvSpPr>
          <p:nvPr>
            <p:ph type="sldNum" idx="12"/>
          </p:nvPr>
        </p:nvSpPr>
        <p:spPr>
          <a:xfrm>
            <a:off x="8673144" y="195486"/>
            <a:ext cx="442500" cy="376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44"/>
          <p:cNvSpPr txBox="1">
            <a:spLocks noGrp="1"/>
          </p:cNvSpPr>
          <p:nvPr>
            <p:ph type="sldNum" idx="4294967295"/>
          </p:nvPr>
        </p:nvSpPr>
        <p:spPr>
          <a:xfrm>
            <a:off x="7010400" y="141480"/>
            <a:ext cx="2133600" cy="16201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118</a:t>
            </a:fld>
            <a:endParaRPr/>
          </a:p>
        </p:txBody>
      </p:sp>
      <p:sp>
        <p:nvSpPr>
          <p:cNvPr id="1397" name="Google Shape;1397;p144"/>
          <p:cNvSpPr/>
          <p:nvPr/>
        </p:nvSpPr>
        <p:spPr>
          <a:xfrm>
            <a:off x="2123728" y="1971585"/>
            <a:ext cx="5503143" cy="1200329"/>
          </a:xfrm>
          <a:prstGeom prst="rect">
            <a:avLst/>
          </a:prstGeom>
          <a:noFill/>
          <a:ln w="28575" cap="flat" cmpd="sng">
            <a:solidFill>
              <a:srgbClr val="000099"/>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Arial"/>
                <a:ea typeface="Arial"/>
                <a:cs typeface="Arial"/>
                <a:sym typeface="Arial"/>
              </a:rPr>
              <a:t>Il presente documento è di proprietà della FIV e non può essere modificato; può essere utilizzato solo dai suoi formatori e solo per corsi organizzati dalla Federazione Italiana Vela  - L.633/41  </a:t>
            </a:r>
            <a:endParaRPr sz="1400" b="0" i="0" u="none" strike="noStrike" cap="none">
              <a:solidFill>
                <a:srgbClr val="000000"/>
              </a:solidFill>
              <a:latin typeface="Arial"/>
              <a:ea typeface="Arial"/>
              <a:cs typeface="Arial"/>
              <a:sym typeface="Arial"/>
            </a:endParaRPr>
          </a:p>
        </p:txBody>
      </p:sp>
      <p:sp>
        <p:nvSpPr>
          <p:cNvPr id="1398" name="Google Shape;1398;p144"/>
          <p:cNvSpPr txBox="1"/>
          <p:nvPr/>
        </p:nvSpPr>
        <p:spPr>
          <a:xfrm>
            <a:off x="2123728" y="3546282"/>
            <a:ext cx="5503144" cy="600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IT" sz="1100" b="0" i="1" u="none" strike="noStrike" cap="none">
                <a:solidFill>
                  <a:schemeClr val="dk1"/>
                </a:solidFill>
                <a:latin typeface="Arial"/>
                <a:ea typeface="Arial"/>
                <a:cs typeface="Arial"/>
                <a:sym typeface="Arial"/>
              </a:rPr>
              <a:t>Sono graditi i suggerimenti e le proposte di nuovi argomenti utili per il completamento ed un continuo aggiornamento della materia; il materiale è da inviare al seguente indirizzo: Federazione Italiana Vela – Ufficiali di Regata, via e-mail, a </a:t>
            </a:r>
            <a:r>
              <a:rPr lang="it-IT" sz="1100" b="0" i="1" u="sng" strike="noStrike" cap="none">
                <a:solidFill>
                  <a:schemeClr val="hlink"/>
                </a:solidFill>
                <a:latin typeface="Arial"/>
                <a:ea typeface="Arial"/>
                <a:cs typeface="Arial"/>
                <a:sym typeface="Arial"/>
                <a:hlinkClick r:id="rId3"/>
              </a:rPr>
              <a:t>v.demartini@federvela.it</a:t>
            </a:r>
            <a:endParaRPr sz="1100" b="0" i="1"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8"/>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FASI DI UNA REGATA</a:t>
            </a:r>
            <a:endParaRPr/>
          </a:p>
        </p:txBody>
      </p:sp>
      <p:sp>
        <p:nvSpPr>
          <p:cNvPr id="224" name="Google Shape;224;p38"/>
          <p:cNvSpPr txBox="1"/>
          <p:nvPr/>
        </p:nvSpPr>
        <p:spPr>
          <a:xfrm>
            <a:off x="1952375" y="1070650"/>
            <a:ext cx="6360300" cy="3787200"/>
          </a:xfrm>
          <a:prstGeom prst="rect">
            <a:avLst/>
          </a:prstGeom>
          <a:noFill/>
          <a:ln>
            <a:noFill/>
          </a:ln>
        </p:spPr>
        <p:txBody>
          <a:bodyPr spcFirstLastPara="1" wrap="square" lIns="91425" tIns="45700" rIns="91425" bIns="45700" anchor="t" anchorCtr="0">
            <a:normAutofit/>
          </a:bodyPr>
          <a:lstStyle/>
          <a:p>
            <a:pPr marL="457200" lvl="0" indent="-350829" algn="just" rtl="0">
              <a:lnSpc>
                <a:spcPct val="115000"/>
              </a:lnSpc>
              <a:spcBef>
                <a:spcPts val="0"/>
              </a:spcBef>
              <a:spcAft>
                <a:spcPts val="0"/>
              </a:spcAft>
              <a:buClr>
                <a:schemeClr val="dk1"/>
              </a:buClr>
              <a:buSzPts val="1925"/>
              <a:buChar char="●"/>
            </a:pPr>
            <a:r>
              <a:rPr lang="it-IT" sz="1925" b="1">
                <a:solidFill>
                  <a:schemeClr val="dk1"/>
                </a:solidFill>
              </a:rPr>
              <a:t>A terra prima della regata: </a:t>
            </a:r>
            <a:r>
              <a:rPr lang="it-IT" sz="1925">
                <a:solidFill>
                  <a:schemeClr val="dk1"/>
                </a:solidFill>
              </a:rPr>
              <a:t>I concorrenti iscritti alla regata armano le barche ed attendono disposizioni per entrare in acqua</a:t>
            </a:r>
            <a:endParaRPr sz="1925">
              <a:solidFill>
                <a:schemeClr val="dk1"/>
              </a:solidFill>
            </a:endParaRPr>
          </a:p>
          <a:p>
            <a:pPr marL="457200" lvl="0" indent="-350829" algn="just" rtl="0">
              <a:lnSpc>
                <a:spcPct val="115000"/>
              </a:lnSpc>
              <a:spcBef>
                <a:spcPts val="0"/>
              </a:spcBef>
              <a:spcAft>
                <a:spcPts val="0"/>
              </a:spcAft>
              <a:buClr>
                <a:schemeClr val="dk1"/>
              </a:buClr>
              <a:buSzPts val="1925"/>
              <a:buChar char="●"/>
            </a:pPr>
            <a:r>
              <a:rPr lang="it-IT" sz="1925" b="1">
                <a:solidFill>
                  <a:schemeClr val="dk1"/>
                </a:solidFill>
              </a:rPr>
              <a:t>In  acqua: </a:t>
            </a:r>
            <a:r>
              <a:rPr lang="it-IT" sz="1925">
                <a:solidFill>
                  <a:schemeClr val="dk1"/>
                </a:solidFill>
              </a:rPr>
              <a:t>Si preparano a regatare  seguendo le istruzioni di regata ed le bandiere esposte sulle Imbarcazioni del CdR</a:t>
            </a:r>
            <a:endParaRPr sz="1925">
              <a:solidFill>
                <a:schemeClr val="dk1"/>
              </a:solidFill>
            </a:endParaRPr>
          </a:p>
          <a:p>
            <a:pPr marL="457200" lvl="0" indent="-350829" algn="just" rtl="0">
              <a:lnSpc>
                <a:spcPct val="115000"/>
              </a:lnSpc>
              <a:spcBef>
                <a:spcPts val="0"/>
              </a:spcBef>
              <a:spcAft>
                <a:spcPts val="0"/>
              </a:spcAft>
              <a:buClr>
                <a:schemeClr val="dk1"/>
              </a:buClr>
              <a:buSzPts val="1925"/>
              <a:buChar char="●"/>
            </a:pPr>
            <a:r>
              <a:rPr lang="it-IT" sz="1925" b="1">
                <a:solidFill>
                  <a:schemeClr val="dk1"/>
                </a:solidFill>
              </a:rPr>
              <a:t>A terra</a:t>
            </a:r>
            <a:r>
              <a:rPr lang="it-IT" sz="1925">
                <a:solidFill>
                  <a:schemeClr val="dk1"/>
                </a:solidFill>
              </a:rPr>
              <a:t> dopo le prove in acqua: Ormeggiano o disarmano le barche verificano i risultati e se del caso presentano proteste al Comitato della Proteste (CdP)</a:t>
            </a:r>
            <a:endParaRPr sz="1925">
              <a:solidFill>
                <a:schemeClr val="dk1"/>
              </a:solidFill>
            </a:endParaRPr>
          </a:p>
          <a:p>
            <a:pPr marL="0" lvl="0" indent="0" algn="just" rtl="0">
              <a:lnSpc>
                <a:spcPct val="90000"/>
              </a:lnSpc>
              <a:spcBef>
                <a:spcPts val="0"/>
              </a:spcBef>
              <a:spcAft>
                <a:spcPts val="0"/>
              </a:spcAft>
              <a:buSzPts val="605"/>
              <a:buNone/>
            </a:pPr>
            <a:endParaRPr sz="1925" b="1">
              <a:solidFill>
                <a:schemeClr val="dk1"/>
              </a:solidFill>
            </a:endParaRPr>
          </a:p>
        </p:txBody>
      </p:sp>
      <p:sp>
        <p:nvSpPr>
          <p:cNvPr id="225" name="Google Shape;225;p38"/>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9"/>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A TERRA PRIMA DELLA REGATA</a:t>
            </a:r>
            <a:endParaRPr/>
          </a:p>
        </p:txBody>
      </p:sp>
      <p:sp>
        <p:nvSpPr>
          <p:cNvPr id="232" name="Google Shape;232;p39"/>
          <p:cNvSpPr txBox="1"/>
          <p:nvPr/>
        </p:nvSpPr>
        <p:spPr>
          <a:xfrm>
            <a:off x="1952375" y="1070650"/>
            <a:ext cx="6360300" cy="3787200"/>
          </a:xfrm>
          <a:prstGeom prst="rect">
            <a:avLst/>
          </a:prstGeom>
          <a:noFill/>
          <a:ln>
            <a:noFill/>
          </a:ln>
        </p:spPr>
        <p:txBody>
          <a:bodyPr spcFirstLastPara="1" wrap="square" lIns="91425" tIns="45700" rIns="91425" bIns="45700" anchor="t" anchorCtr="0">
            <a:normAutofit/>
          </a:bodyPr>
          <a:lstStyle/>
          <a:p>
            <a:pPr marL="457200" lvl="0" indent="-350829" algn="just" rtl="0">
              <a:lnSpc>
                <a:spcPct val="115000"/>
              </a:lnSpc>
              <a:spcBef>
                <a:spcPts val="0"/>
              </a:spcBef>
              <a:spcAft>
                <a:spcPts val="0"/>
              </a:spcAft>
              <a:buClr>
                <a:schemeClr val="dk1"/>
              </a:buClr>
              <a:buSzPts val="1925"/>
              <a:buChar char="●"/>
            </a:pPr>
            <a:r>
              <a:rPr lang="it-IT" sz="1925">
                <a:solidFill>
                  <a:schemeClr val="dk1"/>
                </a:solidFill>
              </a:rPr>
              <a:t>Le barche in base all’orario di partenza ed alla distanza della zona di partenza, decidono se andare in acqua.</a:t>
            </a:r>
            <a:endParaRPr sz="1925">
              <a:solidFill>
                <a:schemeClr val="dk1"/>
              </a:solidFill>
            </a:endParaRPr>
          </a:p>
          <a:p>
            <a:pPr marL="457200" lvl="0" indent="-350829" algn="just" rtl="0">
              <a:lnSpc>
                <a:spcPct val="115000"/>
              </a:lnSpc>
              <a:spcBef>
                <a:spcPts val="0"/>
              </a:spcBef>
              <a:spcAft>
                <a:spcPts val="0"/>
              </a:spcAft>
              <a:buClr>
                <a:schemeClr val="dk1"/>
              </a:buClr>
              <a:buSzPts val="1925"/>
              <a:buChar char="●"/>
            </a:pPr>
            <a:r>
              <a:rPr lang="it-IT" sz="1925">
                <a:solidFill>
                  <a:schemeClr val="dk1"/>
                </a:solidFill>
              </a:rPr>
              <a:t>Il CdR, in base alle condizioni meteo o ad altri fattori, potrebbe differire la partenza oppure vietare che le barche vadano in acqua.</a:t>
            </a:r>
            <a:endParaRPr sz="1925">
              <a:solidFill>
                <a:schemeClr val="dk1"/>
              </a:solidFill>
            </a:endParaRPr>
          </a:p>
          <a:p>
            <a:pPr marL="457200" lvl="0" indent="-350829" algn="just" rtl="0">
              <a:lnSpc>
                <a:spcPct val="115000"/>
              </a:lnSpc>
              <a:spcBef>
                <a:spcPts val="0"/>
              </a:spcBef>
              <a:spcAft>
                <a:spcPts val="0"/>
              </a:spcAft>
              <a:buClr>
                <a:schemeClr val="dk1"/>
              </a:buClr>
              <a:buSzPts val="1925"/>
              <a:buChar char="●"/>
            </a:pPr>
            <a:r>
              <a:rPr lang="it-IT" sz="1925">
                <a:solidFill>
                  <a:schemeClr val="dk1"/>
                </a:solidFill>
              </a:rPr>
              <a:t>Per comunicare con i regatanti, oltre ai comunicati, si usano le  </a:t>
            </a:r>
            <a:r>
              <a:rPr lang="it-IT" sz="1925" b="1">
                <a:solidFill>
                  <a:schemeClr val="dk1"/>
                </a:solidFill>
              </a:rPr>
              <a:t>BANDIERE</a:t>
            </a:r>
            <a:endParaRPr sz="1925" b="1">
              <a:solidFill>
                <a:schemeClr val="dk1"/>
              </a:solidFill>
            </a:endParaRPr>
          </a:p>
          <a:p>
            <a:pPr marL="457200" lvl="0" indent="-350829" algn="just" rtl="0">
              <a:lnSpc>
                <a:spcPct val="115000"/>
              </a:lnSpc>
              <a:spcBef>
                <a:spcPts val="0"/>
              </a:spcBef>
              <a:spcAft>
                <a:spcPts val="0"/>
              </a:spcAft>
              <a:buClr>
                <a:schemeClr val="dk1"/>
              </a:buClr>
              <a:buSzPts val="1925"/>
              <a:buChar char="●"/>
            </a:pPr>
            <a:r>
              <a:rPr lang="it-IT" sz="1925">
                <a:solidFill>
                  <a:schemeClr val="dk1"/>
                </a:solidFill>
              </a:rPr>
              <a:t>le bandiere vanno esposte sul palo ufficiale della manifestazione stabilito sulle IdR.</a:t>
            </a:r>
            <a:endParaRPr sz="1925">
              <a:solidFill>
                <a:schemeClr val="dk1"/>
              </a:solidFill>
            </a:endParaRPr>
          </a:p>
        </p:txBody>
      </p:sp>
      <p:sp>
        <p:nvSpPr>
          <p:cNvPr id="233" name="Google Shape;233;p39"/>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VEDIAMO LE BANDIERE DEL C.I.S.</a:t>
            </a:r>
            <a:endParaRPr/>
          </a:p>
        </p:txBody>
      </p:sp>
      <p:sp>
        <p:nvSpPr>
          <p:cNvPr id="240" name="Google Shape;240;p40"/>
          <p:cNvSpPr txBox="1">
            <a:spLocks noGrp="1"/>
          </p:cNvSpPr>
          <p:nvPr>
            <p:ph type="body" idx="1"/>
          </p:nvPr>
        </p:nvSpPr>
        <p:spPr>
          <a:xfrm>
            <a:off x="2339752" y="771550"/>
            <a:ext cx="6615112" cy="3394075"/>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pic>
        <p:nvPicPr>
          <p:cNvPr id="241" name="Google Shape;241;p40"/>
          <p:cNvPicPr preferRelativeResize="0"/>
          <p:nvPr/>
        </p:nvPicPr>
        <p:blipFill rotWithShape="1">
          <a:blip r:embed="rId3">
            <a:alphaModFix/>
          </a:blip>
          <a:srcRect/>
          <a:stretch/>
        </p:blipFill>
        <p:spPr>
          <a:xfrm>
            <a:off x="1905850" y="771550"/>
            <a:ext cx="6780951" cy="4177893"/>
          </a:xfrm>
          <a:prstGeom prst="rect">
            <a:avLst/>
          </a:prstGeom>
          <a:noFill/>
          <a:ln>
            <a:noFill/>
          </a:ln>
        </p:spPr>
      </p:pic>
      <p:sp>
        <p:nvSpPr>
          <p:cNvPr id="242" name="Google Shape;242;p40"/>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1"/>
          <p:cNvSpPr txBox="1">
            <a:spLocks noGrp="1"/>
          </p:cNvSpPr>
          <p:nvPr>
            <p:ph type="title"/>
          </p:nvPr>
        </p:nvSpPr>
        <p:spPr>
          <a:xfrm>
            <a:off x="2071675" y="205975"/>
            <a:ext cx="7044000" cy="863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 A TERRA – DIFFERIRE LA PARTENZA</a:t>
            </a:r>
            <a:endParaRPr/>
          </a:p>
        </p:txBody>
      </p:sp>
      <p:sp>
        <p:nvSpPr>
          <p:cNvPr id="249" name="Google Shape;249;p41"/>
          <p:cNvSpPr txBox="1">
            <a:spLocks noGrp="1"/>
          </p:cNvSpPr>
          <p:nvPr>
            <p:ph type="body" idx="1"/>
          </p:nvPr>
        </p:nvSpPr>
        <p:spPr>
          <a:xfrm>
            <a:off x="2339752" y="771550"/>
            <a:ext cx="6615112" cy="3394075"/>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250" name="Google Shape;250;p41"/>
          <p:cNvSpPr/>
          <p:nvPr/>
        </p:nvSpPr>
        <p:spPr>
          <a:xfrm>
            <a:off x="2401613" y="1675151"/>
            <a:ext cx="6491400" cy="30957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15000"/>
              </a:lnSpc>
              <a:spcBef>
                <a:spcPts val="0"/>
              </a:spcBef>
              <a:spcAft>
                <a:spcPts val="0"/>
              </a:spcAft>
              <a:buSzPts val="2400"/>
              <a:buChar char="●"/>
            </a:pPr>
            <a:r>
              <a:rPr lang="it-IT" sz="2400"/>
              <a:t>Per differire una partenza si usa la bandiera </a:t>
            </a:r>
            <a:r>
              <a:rPr lang="it-IT" sz="2400" b="1"/>
              <a:t>INTELLIGENZA</a:t>
            </a:r>
            <a:endParaRPr sz="2400" b="1"/>
          </a:p>
          <a:p>
            <a:pPr marL="457200" marR="0" lvl="0" indent="-381000" algn="l" rtl="0">
              <a:lnSpc>
                <a:spcPct val="115000"/>
              </a:lnSpc>
              <a:spcBef>
                <a:spcPts val="0"/>
              </a:spcBef>
              <a:spcAft>
                <a:spcPts val="0"/>
              </a:spcAft>
              <a:buSzPts val="2400"/>
              <a:buChar char="●"/>
            </a:pPr>
            <a:r>
              <a:rPr lang="it-IT" sz="2400"/>
              <a:t>Viene esposta sul palo ufficiale  dal personale addetto a terra ( nostromo, beach master, segreteria)</a:t>
            </a:r>
            <a:endParaRPr sz="2400"/>
          </a:p>
          <a:p>
            <a:pPr marL="457200" marR="0" lvl="0" indent="-381000" algn="l" rtl="0">
              <a:lnSpc>
                <a:spcPct val="115000"/>
              </a:lnSpc>
              <a:spcBef>
                <a:spcPts val="0"/>
              </a:spcBef>
              <a:spcAft>
                <a:spcPts val="0"/>
              </a:spcAft>
              <a:buSzPts val="2400"/>
              <a:buChar char="●"/>
            </a:pPr>
            <a:r>
              <a:rPr lang="it-IT" sz="2400"/>
              <a:t>Quando viene esposta si fanno </a:t>
            </a:r>
            <a:r>
              <a:rPr lang="it-IT" sz="2400">
                <a:solidFill>
                  <a:srgbClr val="FF0000"/>
                </a:solidFill>
              </a:rPr>
              <a:t>2 suoni</a:t>
            </a:r>
            <a:endParaRPr sz="2400">
              <a:solidFill>
                <a:srgbClr val="FF0000"/>
              </a:solidFill>
            </a:endParaRPr>
          </a:p>
          <a:p>
            <a:pPr marL="457200" marR="0" lvl="0" indent="-381000" algn="l" rtl="0">
              <a:lnSpc>
                <a:spcPct val="115000"/>
              </a:lnSpc>
              <a:spcBef>
                <a:spcPts val="0"/>
              </a:spcBef>
              <a:spcAft>
                <a:spcPts val="0"/>
              </a:spcAft>
              <a:buSzPts val="2400"/>
              <a:buChar char="●"/>
            </a:pPr>
            <a:r>
              <a:rPr lang="it-IT" sz="2400"/>
              <a:t>Quando viene ammainata si fa un suono</a:t>
            </a:r>
            <a:endParaRPr sz="2400"/>
          </a:p>
          <a:p>
            <a:pPr marL="0" marR="0" lvl="0" indent="0" algn="l" rtl="0">
              <a:lnSpc>
                <a:spcPct val="100000"/>
              </a:lnSpc>
              <a:spcBef>
                <a:spcPts val="96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914400" marR="0" lvl="0" indent="0" algn="l" rtl="0">
              <a:lnSpc>
                <a:spcPct val="100000"/>
              </a:lnSpc>
              <a:spcBef>
                <a:spcPts val="840"/>
              </a:spcBef>
              <a:spcAft>
                <a:spcPts val="0"/>
              </a:spcAft>
              <a:buNone/>
            </a:pPr>
            <a:endParaRPr sz="1400" b="0" i="0" u="none" strike="noStrike" cap="none">
              <a:solidFill>
                <a:srgbClr val="000000"/>
              </a:solidFill>
              <a:latin typeface="Arial"/>
              <a:ea typeface="Arial"/>
              <a:cs typeface="Arial"/>
              <a:sym typeface="Arial"/>
            </a:endParaRPr>
          </a:p>
        </p:txBody>
      </p:sp>
      <p:pic>
        <p:nvPicPr>
          <p:cNvPr id="251" name="Google Shape;251;p41" descr="Nflag-AP"/>
          <p:cNvPicPr preferRelativeResize="0"/>
          <p:nvPr/>
        </p:nvPicPr>
        <p:blipFill rotWithShape="1">
          <a:blip r:embed="rId3">
            <a:alphaModFix/>
          </a:blip>
          <a:srcRect/>
          <a:stretch/>
        </p:blipFill>
        <p:spPr>
          <a:xfrm rot="10800000" flipH="1">
            <a:off x="2764406" y="987121"/>
            <a:ext cx="1537326" cy="566251"/>
          </a:xfrm>
          <a:prstGeom prst="rect">
            <a:avLst/>
          </a:prstGeom>
          <a:noFill/>
          <a:ln>
            <a:noFill/>
          </a:ln>
        </p:spPr>
      </p:pic>
      <p:sp>
        <p:nvSpPr>
          <p:cNvPr id="252" name="Google Shape;252;p41"/>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15</a:t>
            </a:fld>
            <a:endParaRPr/>
          </a:p>
        </p:txBody>
      </p:sp>
      <p:pic>
        <p:nvPicPr>
          <p:cNvPr id="253" name="Google Shape;253;p41" descr="HORN"/>
          <p:cNvPicPr preferRelativeResize="0"/>
          <p:nvPr/>
        </p:nvPicPr>
        <p:blipFill rotWithShape="1">
          <a:blip r:embed="rId4">
            <a:alphaModFix/>
          </a:blip>
          <a:srcRect/>
          <a:stretch/>
        </p:blipFill>
        <p:spPr>
          <a:xfrm>
            <a:off x="5702692" y="1052516"/>
            <a:ext cx="860425" cy="639763"/>
          </a:xfrm>
          <a:prstGeom prst="rect">
            <a:avLst/>
          </a:prstGeom>
          <a:noFill/>
          <a:ln>
            <a:noFill/>
          </a:ln>
        </p:spPr>
      </p:pic>
      <p:pic>
        <p:nvPicPr>
          <p:cNvPr id="254" name="Google Shape;254;p41" descr="HORN"/>
          <p:cNvPicPr preferRelativeResize="0"/>
          <p:nvPr/>
        </p:nvPicPr>
        <p:blipFill rotWithShape="1">
          <a:blip r:embed="rId4">
            <a:alphaModFix/>
          </a:blip>
          <a:srcRect/>
          <a:stretch/>
        </p:blipFill>
        <p:spPr>
          <a:xfrm>
            <a:off x="4571992" y="950366"/>
            <a:ext cx="860425" cy="6397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2"/>
          <p:cNvPicPr preferRelativeResize="0"/>
          <p:nvPr/>
        </p:nvPicPr>
        <p:blipFill rotWithShape="1">
          <a:blip r:embed="rId3">
            <a:alphaModFix/>
          </a:blip>
          <a:srcRect/>
          <a:stretch/>
        </p:blipFill>
        <p:spPr>
          <a:xfrm>
            <a:off x="1467725" y="2332025"/>
            <a:ext cx="1207900" cy="2077825"/>
          </a:xfrm>
          <a:prstGeom prst="rect">
            <a:avLst/>
          </a:prstGeom>
          <a:noFill/>
          <a:ln>
            <a:noFill/>
          </a:ln>
        </p:spPr>
      </p:pic>
      <p:sp>
        <p:nvSpPr>
          <p:cNvPr id="261" name="Google Shape;261;p42"/>
          <p:cNvSpPr txBox="1">
            <a:spLocks noGrp="1"/>
          </p:cNvSpPr>
          <p:nvPr>
            <p:ph type="title"/>
          </p:nvPr>
        </p:nvSpPr>
        <p:spPr>
          <a:xfrm>
            <a:off x="2071675" y="205975"/>
            <a:ext cx="7044000" cy="863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 A TERRA – L’INTELLIGENZA</a:t>
            </a:r>
            <a:endParaRPr/>
          </a:p>
        </p:txBody>
      </p:sp>
      <p:sp>
        <p:nvSpPr>
          <p:cNvPr id="262" name="Google Shape;262;p42"/>
          <p:cNvSpPr txBox="1">
            <a:spLocks noGrp="1"/>
          </p:cNvSpPr>
          <p:nvPr>
            <p:ph type="body" idx="1"/>
          </p:nvPr>
        </p:nvSpPr>
        <p:spPr>
          <a:xfrm>
            <a:off x="2339752" y="771550"/>
            <a:ext cx="6615000" cy="3394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263" name="Google Shape;263;p42"/>
          <p:cNvSpPr/>
          <p:nvPr/>
        </p:nvSpPr>
        <p:spPr>
          <a:xfrm>
            <a:off x="2402940" y="1069778"/>
            <a:ext cx="6491400" cy="397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a:t>La bandiera INTELLIGENZA può essere abbinata ad altre bandiere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60"/>
              </a:spcBef>
              <a:spcAft>
                <a:spcPts val="0"/>
              </a:spcAft>
              <a:buClr>
                <a:schemeClr val="dk1"/>
              </a:buClr>
              <a:buSzPts val="2400"/>
              <a:buFont typeface="Arial"/>
              <a:buNone/>
            </a:pPr>
            <a:endParaRPr sz="2400" b="1" i="0" u="none" strike="noStrike" cap="none">
              <a:solidFill>
                <a:srgbClr val="000000"/>
              </a:solidFill>
              <a:latin typeface="Arial"/>
              <a:ea typeface="Arial"/>
              <a:cs typeface="Arial"/>
              <a:sym typeface="Arial"/>
            </a:endParaRPr>
          </a:p>
          <a:p>
            <a:pPr marL="0" marR="0" lvl="1" indent="0" algn="l" rtl="0">
              <a:lnSpc>
                <a:spcPct val="100000"/>
              </a:lnSpc>
              <a:spcBef>
                <a:spcPts val="840"/>
              </a:spcBef>
              <a:spcAft>
                <a:spcPts val="0"/>
              </a:spcAft>
              <a:buClr>
                <a:schemeClr val="dk1"/>
              </a:buClr>
              <a:buSzPts val="1800"/>
              <a:buFont typeface="Arial"/>
              <a:buNone/>
            </a:pPr>
            <a:endParaRPr sz="1800" b="1" i="0" u="none" strike="noStrike" cap="none">
              <a:solidFill>
                <a:srgbClr val="000000"/>
              </a:solidFill>
              <a:latin typeface="Arial"/>
              <a:ea typeface="Arial"/>
              <a:cs typeface="Arial"/>
              <a:sym typeface="Arial"/>
            </a:endParaRPr>
          </a:p>
          <a:p>
            <a:pPr marL="823913" marR="0" lvl="1" indent="-285750" algn="l" rtl="0">
              <a:lnSpc>
                <a:spcPct val="100000"/>
              </a:lnSpc>
              <a:spcBef>
                <a:spcPts val="840"/>
              </a:spcBef>
              <a:spcAft>
                <a:spcPts val="0"/>
              </a:spcAft>
              <a:buClr>
                <a:srgbClr val="000000"/>
              </a:buClr>
              <a:buSzPts val="2400"/>
              <a:buFont typeface="Arial"/>
              <a:buChar char="–"/>
            </a:pPr>
            <a:r>
              <a:rPr lang="it-IT" sz="2400" b="1" i="0" u="none" strike="noStrike" cap="none">
                <a:solidFill>
                  <a:srgbClr val="000000"/>
                </a:solidFill>
                <a:latin typeface="Arial"/>
                <a:ea typeface="Arial"/>
                <a:cs typeface="Arial"/>
                <a:sym typeface="Arial"/>
              </a:rPr>
              <a:t>Differimento di un tempo determinato </a:t>
            </a:r>
            <a:r>
              <a:rPr lang="it-IT" sz="2000" i="0" u="none" strike="noStrike" cap="none">
                <a:solidFill>
                  <a:srgbClr val="000000"/>
                </a:solidFill>
              </a:rPr>
              <a:t>( nell</a:t>
            </a:r>
            <a:r>
              <a:rPr lang="it-IT" sz="2000"/>
              <a:t>’esempio: </a:t>
            </a:r>
            <a:r>
              <a:rPr lang="it-IT" sz="2000" i="0" u="none" strike="noStrike" cap="none">
                <a:solidFill>
                  <a:srgbClr val="000000"/>
                </a:solidFill>
              </a:rPr>
              <a:t>un ora)</a:t>
            </a:r>
            <a:endParaRPr sz="1000" b="0" i="0" u="none" strike="noStrike" cap="none">
              <a:solidFill>
                <a:srgbClr val="000000"/>
              </a:solidFill>
              <a:latin typeface="Arial"/>
              <a:ea typeface="Arial"/>
              <a:cs typeface="Arial"/>
              <a:sym typeface="Arial"/>
            </a:endParaRPr>
          </a:p>
          <a:p>
            <a:pPr marL="0" marR="0" lvl="1" indent="0" algn="l" rtl="0">
              <a:lnSpc>
                <a:spcPct val="100000"/>
              </a:lnSpc>
              <a:spcBef>
                <a:spcPts val="840"/>
              </a:spcBef>
              <a:spcAft>
                <a:spcPts val="0"/>
              </a:spcAft>
              <a:buClr>
                <a:schemeClr val="dk1"/>
              </a:buClr>
              <a:buSzPts val="1800"/>
              <a:buFont typeface="Arial"/>
              <a:buNone/>
            </a:pPr>
            <a:endParaRPr sz="1800" b="1"/>
          </a:p>
          <a:p>
            <a:pPr marL="823913" marR="0" lvl="1" indent="-285750" algn="l" rtl="0">
              <a:lnSpc>
                <a:spcPct val="100000"/>
              </a:lnSpc>
              <a:spcBef>
                <a:spcPts val="840"/>
              </a:spcBef>
              <a:spcAft>
                <a:spcPts val="0"/>
              </a:spcAft>
              <a:buClr>
                <a:srgbClr val="000000"/>
              </a:buClr>
              <a:buSzPts val="2400"/>
              <a:buFont typeface="Arial"/>
              <a:buChar char="–"/>
            </a:pPr>
            <a:r>
              <a:rPr lang="it-IT" sz="2400" b="1" i="0" u="none" strike="noStrike" cap="none">
                <a:solidFill>
                  <a:srgbClr val="000000"/>
                </a:solidFill>
                <a:latin typeface="Arial"/>
                <a:ea typeface="Arial"/>
                <a:cs typeface="Arial"/>
                <a:sym typeface="Arial"/>
              </a:rPr>
              <a:t>Prove rinviate ad un altro giorno</a:t>
            </a:r>
            <a:endParaRPr sz="1400" b="0" i="0" u="none" strike="noStrike" cap="none">
              <a:solidFill>
                <a:srgbClr val="000000"/>
              </a:solidFill>
              <a:latin typeface="Arial"/>
              <a:ea typeface="Arial"/>
              <a:cs typeface="Arial"/>
              <a:sym typeface="Arial"/>
            </a:endParaRPr>
          </a:p>
        </p:txBody>
      </p:sp>
      <p:pic>
        <p:nvPicPr>
          <p:cNvPr id="264" name="Google Shape;264;p42" descr="Nflag-AP"/>
          <p:cNvPicPr preferRelativeResize="0"/>
          <p:nvPr/>
        </p:nvPicPr>
        <p:blipFill rotWithShape="1">
          <a:blip r:embed="rId4">
            <a:alphaModFix/>
          </a:blip>
          <a:srcRect/>
          <a:stretch/>
        </p:blipFill>
        <p:spPr>
          <a:xfrm rot="10800000" flipH="1">
            <a:off x="1580341" y="2379066"/>
            <a:ext cx="982662" cy="361950"/>
          </a:xfrm>
          <a:prstGeom prst="rect">
            <a:avLst/>
          </a:prstGeom>
          <a:noFill/>
          <a:ln>
            <a:noFill/>
          </a:ln>
        </p:spPr>
      </p:pic>
      <p:pic>
        <p:nvPicPr>
          <p:cNvPr id="265" name="Google Shape;265;p42" descr="NFLAG_1"/>
          <p:cNvPicPr preferRelativeResize="0"/>
          <p:nvPr/>
        </p:nvPicPr>
        <p:blipFill rotWithShape="1">
          <a:blip r:embed="rId5">
            <a:alphaModFix/>
          </a:blip>
          <a:srcRect/>
          <a:stretch/>
        </p:blipFill>
        <p:spPr>
          <a:xfrm>
            <a:off x="1581934" y="2876641"/>
            <a:ext cx="979485" cy="360362"/>
          </a:xfrm>
          <a:prstGeom prst="rect">
            <a:avLst/>
          </a:prstGeom>
          <a:noFill/>
          <a:ln>
            <a:noFill/>
          </a:ln>
        </p:spPr>
      </p:pic>
      <p:pic>
        <p:nvPicPr>
          <p:cNvPr id="266" name="Google Shape;266;p42" descr="Nflag-AP"/>
          <p:cNvPicPr preferRelativeResize="0"/>
          <p:nvPr/>
        </p:nvPicPr>
        <p:blipFill rotWithShape="1">
          <a:blip r:embed="rId4">
            <a:alphaModFix/>
          </a:blip>
          <a:srcRect/>
          <a:stretch/>
        </p:blipFill>
        <p:spPr>
          <a:xfrm rot="10800000" flipH="1">
            <a:off x="1580341" y="3642924"/>
            <a:ext cx="982662" cy="361950"/>
          </a:xfrm>
          <a:prstGeom prst="rect">
            <a:avLst/>
          </a:prstGeom>
          <a:noFill/>
          <a:ln>
            <a:noFill/>
          </a:ln>
        </p:spPr>
      </p:pic>
      <p:pic>
        <p:nvPicPr>
          <p:cNvPr id="267" name="Google Shape;267;p42" descr="NFLAG_A"/>
          <p:cNvPicPr preferRelativeResize="0"/>
          <p:nvPr/>
        </p:nvPicPr>
        <p:blipFill rotWithShape="1">
          <a:blip r:embed="rId6">
            <a:alphaModFix/>
          </a:blip>
          <a:srcRect/>
          <a:stretch/>
        </p:blipFill>
        <p:spPr>
          <a:xfrm>
            <a:off x="1580339" y="4004873"/>
            <a:ext cx="496886" cy="358774"/>
          </a:xfrm>
          <a:prstGeom prst="rect">
            <a:avLst/>
          </a:prstGeom>
          <a:noFill/>
          <a:ln>
            <a:noFill/>
          </a:ln>
        </p:spPr>
      </p:pic>
      <p:sp>
        <p:nvSpPr>
          <p:cNvPr id="268" name="Google Shape;268;p42"/>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16</a:t>
            </a:fld>
            <a:endParaRPr/>
          </a:p>
        </p:txBody>
      </p:sp>
      <p:pic>
        <p:nvPicPr>
          <p:cNvPr id="269" name="Google Shape;269;p42" descr="HORN"/>
          <p:cNvPicPr preferRelativeResize="0"/>
          <p:nvPr/>
        </p:nvPicPr>
        <p:blipFill rotWithShape="1">
          <a:blip r:embed="rId7">
            <a:alphaModFix/>
          </a:blip>
          <a:srcRect/>
          <a:stretch/>
        </p:blipFill>
        <p:spPr>
          <a:xfrm>
            <a:off x="6813092" y="1692266"/>
            <a:ext cx="860425" cy="639763"/>
          </a:xfrm>
          <a:prstGeom prst="rect">
            <a:avLst/>
          </a:prstGeom>
          <a:noFill/>
          <a:ln>
            <a:noFill/>
          </a:ln>
        </p:spPr>
      </p:pic>
      <p:pic>
        <p:nvPicPr>
          <p:cNvPr id="270" name="Google Shape;270;p42" descr="HORN"/>
          <p:cNvPicPr preferRelativeResize="0"/>
          <p:nvPr/>
        </p:nvPicPr>
        <p:blipFill rotWithShape="1">
          <a:blip r:embed="rId7">
            <a:alphaModFix/>
          </a:blip>
          <a:srcRect/>
          <a:stretch/>
        </p:blipFill>
        <p:spPr>
          <a:xfrm>
            <a:off x="7465717" y="1692266"/>
            <a:ext cx="860425" cy="639763"/>
          </a:xfrm>
          <a:prstGeom prst="rect">
            <a:avLst/>
          </a:prstGeom>
          <a:noFill/>
          <a:ln>
            <a:noFill/>
          </a:ln>
        </p:spPr>
      </p:pic>
      <p:pic>
        <p:nvPicPr>
          <p:cNvPr id="271" name="Google Shape;271;p42" descr="Nflag-AP"/>
          <p:cNvPicPr preferRelativeResize="0"/>
          <p:nvPr/>
        </p:nvPicPr>
        <p:blipFill rotWithShape="1">
          <a:blip r:embed="rId4">
            <a:alphaModFix/>
          </a:blip>
          <a:srcRect/>
          <a:stretch/>
        </p:blipFill>
        <p:spPr>
          <a:xfrm rot="10800000" flipH="1">
            <a:off x="5421516" y="1970066"/>
            <a:ext cx="982662" cy="361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1469025" y="230950"/>
            <a:ext cx="72042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DIFFERIMENTO di un tempo determinato</a:t>
            </a:r>
            <a:endParaRPr/>
          </a:p>
        </p:txBody>
      </p:sp>
      <p:sp>
        <p:nvSpPr>
          <p:cNvPr id="278" name="Google Shape;278;p43"/>
          <p:cNvSpPr/>
          <p:nvPr/>
        </p:nvSpPr>
        <p:spPr>
          <a:xfrm>
            <a:off x="467550" y="4299950"/>
            <a:ext cx="8456400" cy="43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it-IT" sz="2200" b="1"/>
              <a:t>il pennello indica di quante ore è differito l’orario di partenza</a:t>
            </a:r>
            <a:endParaRPr sz="1400" b="0" i="0" u="none" strike="noStrike" cap="none">
              <a:solidFill>
                <a:srgbClr val="000000"/>
              </a:solidFill>
              <a:latin typeface="Arial"/>
              <a:ea typeface="Arial"/>
              <a:cs typeface="Arial"/>
              <a:sym typeface="Arial"/>
            </a:endParaRPr>
          </a:p>
        </p:txBody>
      </p:sp>
      <p:sp>
        <p:nvSpPr>
          <p:cNvPr id="279" name="Google Shape;279;p43"/>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17</a:t>
            </a:fld>
            <a:endParaRPr/>
          </a:p>
        </p:txBody>
      </p:sp>
      <p:pic>
        <p:nvPicPr>
          <p:cNvPr id="280" name="Google Shape;280;p43" descr="HORN"/>
          <p:cNvPicPr preferRelativeResize="0"/>
          <p:nvPr/>
        </p:nvPicPr>
        <p:blipFill rotWithShape="1">
          <a:blip r:embed="rId3">
            <a:alphaModFix/>
          </a:blip>
          <a:srcRect/>
          <a:stretch/>
        </p:blipFill>
        <p:spPr>
          <a:xfrm>
            <a:off x="7975017" y="3041466"/>
            <a:ext cx="860425" cy="639763"/>
          </a:xfrm>
          <a:prstGeom prst="rect">
            <a:avLst/>
          </a:prstGeom>
          <a:noFill/>
          <a:ln>
            <a:noFill/>
          </a:ln>
        </p:spPr>
      </p:pic>
      <p:pic>
        <p:nvPicPr>
          <p:cNvPr id="281" name="Google Shape;281;p43" descr="HORN"/>
          <p:cNvPicPr preferRelativeResize="0"/>
          <p:nvPr/>
        </p:nvPicPr>
        <p:blipFill rotWithShape="1">
          <a:blip r:embed="rId3">
            <a:alphaModFix/>
          </a:blip>
          <a:srcRect/>
          <a:stretch/>
        </p:blipFill>
        <p:spPr>
          <a:xfrm>
            <a:off x="7975017" y="3429004"/>
            <a:ext cx="860425" cy="639763"/>
          </a:xfrm>
          <a:prstGeom prst="rect">
            <a:avLst/>
          </a:prstGeom>
          <a:noFill/>
          <a:ln>
            <a:noFill/>
          </a:ln>
        </p:spPr>
      </p:pic>
      <p:pic>
        <p:nvPicPr>
          <p:cNvPr id="282" name="Google Shape;282;p43"/>
          <p:cNvPicPr preferRelativeResize="0"/>
          <p:nvPr/>
        </p:nvPicPr>
        <p:blipFill>
          <a:blip r:embed="rId4">
            <a:alphaModFix/>
          </a:blip>
          <a:stretch>
            <a:fillRect/>
          </a:stretch>
        </p:blipFill>
        <p:spPr>
          <a:xfrm>
            <a:off x="1469025" y="1097650"/>
            <a:ext cx="6506000" cy="3114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a:spLocks noGrp="1"/>
          </p:cNvSpPr>
          <p:nvPr>
            <p:ph type="title"/>
          </p:nvPr>
        </p:nvSpPr>
        <p:spPr>
          <a:xfrm>
            <a:off x="2142300" y="165725"/>
            <a:ext cx="6627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PROVE RINVIATE AD ALTRO GIORNO</a:t>
            </a:r>
            <a:endParaRPr/>
          </a:p>
        </p:txBody>
      </p:sp>
      <p:sp>
        <p:nvSpPr>
          <p:cNvPr id="289" name="Google Shape;289;p44"/>
          <p:cNvSpPr/>
          <p:nvPr/>
        </p:nvSpPr>
        <p:spPr>
          <a:xfrm>
            <a:off x="1106700" y="2202125"/>
            <a:ext cx="8409300" cy="3123300"/>
          </a:xfrm>
          <a:prstGeom prst="rect">
            <a:avLst/>
          </a:prstGeom>
          <a:noFill/>
          <a:ln>
            <a:noFill/>
          </a:ln>
        </p:spPr>
        <p:txBody>
          <a:bodyPr spcFirstLastPara="1" wrap="square" lIns="91425" tIns="45700" rIns="91425" bIns="45700" anchor="t" anchorCtr="0">
            <a:noAutofit/>
          </a:bodyPr>
          <a:lstStyle/>
          <a:p>
            <a:pPr marL="457200" lvl="0" indent="-349250" algn="l" rtl="0">
              <a:lnSpc>
                <a:spcPct val="115000"/>
              </a:lnSpc>
              <a:spcBef>
                <a:spcPts val="0"/>
              </a:spcBef>
              <a:spcAft>
                <a:spcPts val="0"/>
              </a:spcAft>
              <a:buClr>
                <a:schemeClr val="dk1"/>
              </a:buClr>
              <a:buSzPts val="1900"/>
              <a:buChar char="●"/>
            </a:pPr>
            <a:r>
              <a:rPr lang="it-IT" sz="1900">
                <a:solidFill>
                  <a:schemeClr val="dk1"/>
                </a:solidFill>
              </a:rPr>
              <a:t>Quando</a:t>
            </a:r>
            <a:r>
              <a:rPr lang="it-IT" sz="1900" b="1">
                <a:solidFill>
                  <a:schemeClr val="dk1"/>
                </a:solidFill>
              </a:rPr>
              <a:t> non </a:t>
            </a:r>
            <a:r>
              <a:rPr lang="it-IT" sz="1900">
                <a:solidFill>
                  <a:schemeClr val="dk1"/>
                </a:solidFill>
              </a:rPr>
              <a:t>ci sono le condizioni per regatare (molto vento, poco vento ecc), si possono informare i concorrenti che oggi non ci saranno più prove.</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it-IT" sz="1900">
                <a:solidFill>
                  <a:schemeClr val="dk1"/>
                </a:solidFill>
              </a:rPr>
              <a:t>Per differire una partenza al giorno seguente si usa la bandiera </a:t>
            </a:r>
            <a:r>
              <a:rPr lang="it-IT" sz="1900" b="1">
                <a:solidFill>
                  <a:schemeClr val="dk1"/>
                </a:solidFill>
              </a:rPr>
              <a:t>INTELLIGENZA + A</a:t>
            </a:r>
            <a:endParaRPr sz="1900" b="1">
              <a:solidFill>
                <a:schemeClr val="dk1"/>
              </a:solidFill>
            </a:endParaRPr>
          </a:p>
          <a:p>
            <a:pPr marL="457200" lvl="0" indent="-349250" algn="l" rtl="0">
              <a:lnSpc>
                <a:spcPct val="115000"/>
              </a:lnSpc>
              <a:spcBef>
                <a:spcPts val="0"/>
              </a:spcBef>
              <a:spcAft>
                <a:spcPts val="0"/>
              </a:spcAft>
              <a:buClr>
                <a:schemeClr val="dk1"/>
              </a:buClr>
              <a:buSzPts val="1900"/>
              <a:buChar char="●"/>
            </a:pPr>
            <a:r>
              <a:rPr lang="it-IT" sz="1900">
                <a:solidFill>
                  <a:schemeClr val="dk1"/>
                </a:solidFill>
              </a:rPr>
              <a:t>Viene esposta sul palo ufficiale dal personale addetto a terra ( nostromo, beach master, segreteria)</a:t>
            </a:r>
            <a:endParaRPr sz="1900">
              <a:solidFill>
                <a:schemeClr val="dk1"/>
              </a:solidFill>
            </a:endParaRPr>
          </a:p>
          <a:p>
            <a:pPr marL="457200" lvl="0" indent="-349250" algn="l" rtl="0">
              <a:lnSpc>
                <a:spcPct val="115000"/>
              </a:lnSpc>
              <a:spcBef>
                <a:spcPts val="0"/>
              </a:spcBef>
              <a:spcAft>
                <a:spcPts val="0"/>
              </a:spcAft>
              <a:buClr>
                <a:schemeClr val="dk1"/>
              </a:buClr>
              <a:buSzPts val="1900"/>
              <a:buChar char="●"/>
            </a:pPr>
            <a:r>
              <a:rPr lang="it-IT" sz="1900">
                <a:solidFill>
                  <a:schemeClr val="dk1"/>
                </a:solidFill>
              </a:rPr>
              <a:t>Quando viene esposta si fanno </a:t>
            </a:r>
            <a:r>
              <a:rPr lang="it-IT" sz="1900">
                <a:solidFill>
                  <a:srgbClr val="FF0000"/>
                </a:solidFill>
              </a:rPr>
              <a:t>2 suoni</a:t>
            </a:r>
            <a:endParaRPr sz="1900">
              <a:solidFill>
                <a:srgbClr val="FF0000"/>
              </a:solidFill>
            </a:endParaRPr>
          </a:p>
          <a:p>
            <a:pPr marL="457200" lvl="0" indent="-349250" algn="l" rtl="0">
              <a:lnSpc>
                <a:spcPct val="115000"/>
              </a:lnSpc>
              <a:spcBef>
                <a:spcPts val="0"/>
              </a:spcBef>
              <a:spcAft>
                <a:spcPts val="0"/>
              </a:spcAft>
              <a:buClr>
                <a:schemeClr val="dk1"/>
              </a:buClr>
              <a:buSzPts val="1900"/>
              <a:buChar char="●"/>
            </a:pPr>
            <a:r>
              <a:rPr lang="it-IT" sz="1900">
                <a:solidFill>
                  <a:schemeClr val="dk1"/>
                </a:solidFill>
              </a:rPr>
              <a:t>Quando viene ammainata </a:t>
            </a:r>
            <a:r>
              <a:rPr lang="it-IT" sz="1900">
                <a:solidFill>
                  <a:srgbClr val="FF0000"/>
                </a:solidFill>
              </a:rPr>
              <a:t>NESSUN</a:t>
            </a:r>
            <a:r>
              <a:rPr lang="it-IT" sz="1900">
                <a:solidFill>
                  <a:schemeClr val="dk1"/>
                </a:solidFill>
              </a:rPr>
              <a:t>  suono</a:t>
            </a:r>
            <a:endParaRPr sz="1900">
              <a:solidFill>
                <a:schemeClr val="dk1"/>
              </a:solidFill>
            </a:endParaRPr>
          </a:p>
          <a:p>
            <a:pPr marL="0" marR="0" lvl="1" indent="0" algn="just" rtl="0">
              <a:lnSpc>
                <a:spcPct val="80000"/>
              </a:lnSpc>
              <a:spcBef>
                <a:spcPts val="0"/>
              </a:spcBef>
              <a:spcAft>
                <a:spcPts val="0"/>
              </a:spcAft>
              <a:buClr>
                <a:srgbClr val="000000"/>
              </a:buClr>
              <a:buSzPts val="1800"/>
              <a:buFont typeface="Arial"/>
              <a:buNone/>
            </a:pPr>
            <a:endParaRPr sz="1300" b="1"/>
          </a:p>
        </p:txBody>
      </p:sp>
      <p:sp>
        <p:nvSpPr>
          <p:cNvPr id="290" name="Google Shape;290;p44"/>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18</a:t>
            </a:fld>
            <a:endParaRPr/>
          </a:p>
        </p:txBody>
      </p:sp>
      <p:pic>
        <p:nvPicPr>
          <p:cNvPr id="291" name="Google Shape;291;p44" descr="HORN"/>
          <p:cNvPicPr preferRelativeResize="0"/>
          <p:nvPr/>
        </p:nvPicPr>
        <p:blipFill rotWithShape="1">
          <a:blip r:embed="rId3">
            <a:alphaModFix/>
          </a:blip>
          <a:srcRect/>
          <a:stretch/>
        </p:blipFill>
        <p:spPr>
          <a:xfrm>
            <a:off x="5025580" y="1146791"/>
            <a:ext cx="860425" cy="639763"/>
          </a:xfrm>
          <a:prstGeom prst="rect">
            <a:avLst/>
          </a:prstGeom>
          <a:noFill/>
          <a:ln>
            <a:noFill/>
          </a:ln>
        </p:spPr>
      </p:pic>
      <p:pic>
        <p:nvPicPr>
          <p:cNvPr id="292" name="Google Shape;292;p44" descr="HORN"/>
          <p:cNvPicPr preferRelativeResize="0"/>
          <p:nvPr/>
        </p:nvPicPr>
        <p:blipFill rotWithShape="1">
          <a:blip r:embed="rId3">
            <a:alphaModFix/>
          </a:blip>
          <a:srcRect/>
          <a:stretch/>
        </p:blipFill>
        <p:spPr>
          <a:xfrm>
            <a:off x="5885992" y="1181754"/>
            <a:ext cx="860425" cy="639763"/>
          </a:xfrm>
          <a:prstGeom prst="rect">
            <a:avLst/>
          </a:prstGeom>
          <a:noFill/>
          <a:ln>
            <a:noFill/>
          </a:ln>
        </p:spPr>
      </p:pic>
      <p:pic>
        <p:nvPicPr>
          <p:cNvPr id="293" name="Google Shape;293;p44"/>
          <p:cNvPicPr preferRelativeResize="0"/>
          <p:nvPr/>
        </p:nvPicPr>
        <p:blipFill rotWithShape="1">
          <a:blip r:embed="rId4">
            <a:alphaModFix/>
          </a:blip>
          <a:srcRect l="64486" t="7013" b="28057"/>
          <a:stretch/>
        </p:blipFill>
        <p:spPr>
          <a:xfrm>
            <a:off x="1974275" y="686350"/>
            <a:ext cx="2124075" cy="1391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5"/>
          <p:cNvSpPr txBox="1">
            <a:spLocks noGrp="1"/>
          </p:cNvSpPr>
          <p:nvPr>
            <p:ph type="title"/>
          </p:nvPr>
        </p:nvSpPr>
        <p:spPr>
          <a:xfrm>
            <a:off x="1784775" y="205975"/>
            <a:ext cx="70977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A TERRA – VIETATO USCIRE IN ACQUA</a:t>
            </a:r>
            <a:endParaRPr/>
          </a:p>
        </p:txBody>
      </p:sp>
      <p:pic>
        <p:nvPicPr>
          <p:cNvPr id="300" name="Google Shape;300;p45" descr="http://www.navis.it/images/d.gif"/>
          <p:cNvPicPr preferRelativeResize="0"/>
          <p:nvPr/>
        </p:nvPicPr>
        <p:blipFill rotWithShape="1">
          <a:blip r:embed="rId3">
            <a:alphaModFix/>
          </a:blip>
          <a:srcRect/>
          <a:stretch/>
        </p:blipFill>
        <p:spPr>
          <a:xfrm>
            <a:off x="2667995" y="957808"/>
            <a:ext cx="1147762" cy="755650"/>
          </a:xfrm>
          <a:prstGeom prst="rect">
            <a:avLst/>
          </a:prstGeom>
          <a:noFill/>
          <a:ln>
            <a:noFill/>
          </a:ln>
        </p:spPr>
      </p:pic>
      <p:sp>
        <p:nvSpPr>
          <p:cNvPr id="301" name="Google Shape;301;p45"/>
          <p:cNvSpPr/>
          <p:nvPr/>
        </p:nvSpPr>
        <p:spPr>
          <a:xfrm>
            <a:off x="1784767" y="3507467"/>
            <a:ext cx="6933600" cy="13233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FF0000"/>
              </a:solidFill>
              <a:latin typeface="Arial"/>
              <a:ea typeface="Arial"/>
              <a:cs typeface="Arial"/>
              <a:sym typeface="Arial"/>
            </a:endParaRPr>
          </a:p>
        </p:txBody>
      </p:sp>
      <p:sp>
        <p:nvSpPr>
          <p:cNvPr id="302" name="Google Shape;302;p45"/>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19</a:t>
            </a:fld>
            <a:endParaRPr/>
          </a:p>
        </p:txBody>
      </p:sp>
      <p:sp>
        <p:nvSpPr>
          <p:cNvPr id="303" name="Google Shape;303;p45"/>
          <p:cNvSpPr txBox="1"/>
          <p:nvPr/>
        </p:nvSpPr>
        <p:spPr>
          <a:xfrm>
            <a:off x="2026050" y="1899775"/>
            <a:ext cx="6856500" cy="33555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Char char="●"/>
            </a:pPr>
            <a:r>
              <a:rPr lang="it-IT" sz="2200">
                <a:solidFill>
                  <a:schemeClr val="dk1"/>
                </a:solidFill>
              </a:rPr>
              <a:t>Per </a:t>
            </a:r>
            <a:r>
              <a:rPr lang="it-IT" sz="2200" b="1">
                <a:solidFill>
                  <a:srgbClr val="FF3232"/>
                </a:solidFill>
              </a:rPr>
              <a:t>consentire</a:t>
            </a:r>
            <a:r>
              <a:rPr lang="it-IT" sz="2200">
                <a:solidFill>
                  <a:schemeClr val="dk1"/>
                </a:solidFill>
              </a:rPr>
              <a:t>  alle barche di uscire in acqua si espone la bandiera </a:t>
            </a:r>
            <a:r>
              <a:rPr lang="it-IT" sz="2200" b="1">
                <a:solidFill>
                  <a:schemeClr val="dk1"/>
                </a:solidFill>
              </a:rPr>
              <a:t>DELTA </a:t>
            </a:r>
            <a:r>
              <a:rPr lang="it-IT" b="1">
                <a:solidFill>
                  <a:schemeClr val="dk1"/>
                </a:solidFill>
              </a:rPr>
              <a:t>(altrimenti le barche devono restare a terra)</a:t>
            </a:r>
            <a:endParaRPr b="1">
              <a:solidFill>
                <a:schemeClr val="dk1"/>
              </a:solidFill>
            </a:endParaRPr>
          </a:p>
          <a:p>
            <a:pPr marL="457200" lvl="0" indent="0" algn="l" rtl="0">
              <a:lnSpc>
                <a:spcPct val="115000"/>
              </a:lnSpc>
              <a:spcBef>
                <a:spcPts val="0"/>
              </a:spcBef>
              <a:spcAft>
                <a:spcPts val="0"/>
              </a:spcAft>
              <a:buNone/>
            </a:pPr>
            <a:r>
              <a:rPr lang="it-IT" b="1">
                <a:solidFill>
                  <a:srgbClr val="FF0000"/>
                </a:solidFill>
              </a:rPr>
              <a:t>L’uso di questa bandiera deve essere previsto dalle IdR</a:t>
            </a:r>
            <a:endParaRPr b="1">
              <a:solidFill>
                <a:srgbClr val="FF0000"/>
              </a:solidFill>
            </a:endParaRPr>
          </a:p>
          <a:p>
            <a:pPr marL="457200" lvl="0" indent="-368300" algn="l" rtl="0">
              <a:lnSpc>
                <a:spcPct val="115000"/>
              </a:lnSpc>
              <a:spcBef>
                <a:spcPts val="0"/>
              </a:spcBef>
              <a:spcAft>
                <a:spcPts val="0"/>
              </a:spcAft>
              <a:buClr>
                <a:schemeClr val="dk1"/>
              </a:buClr>
              <a:buSzPts val="2200"/>
              <a:buChar char="●"/>
            </a:pPr>
            <a:r>
              <a:rPr lang="it-IT" sz="2200">
                <a:solidFill>
                  <a:schemeClr val="dk1"/>
                </a:solidFill>
              </a:rPr>
              <a:t>Viene esposta sul palo ufficiale dal personale addetto a terra ( nostromo, beach master, segreteria)</a:t>
            </a:r>
            <a:endParaRPr sz="2200">
              <a:solidFill>
                <a:schemeClr val="dk1"/>
              </a:solidFill>
            </a:endParaRPr>
          </a:p>
          <a:p>
            <a:pPr marL="457200" lvl="0" indent="-368300" algn="l" rtl="0">
              <a:lnSpc>
                <a:spcPct val="115000"/>
              </a:lnSpc>
              <a:spcBef>
                <a:spcPts val="0"/>
              </a:spcBef>
              <a:spcAft>
                <a:spcPts val="0"/>
              </a:spcAft>
              <a:buClr>
                <a:schemeClr val="dk1"/>
              </a:buClr>
              <a:buSzPts val="2200"/>
              <a:buChar char="●"/>
            </a:pPr>
            <a:r>
              <a:rPr lang="it-IT" sz="2200">
                <a:solidFill>
                  <a:schemeClr val="dk1"/>
                </a:solidFill>
              </a:rPr>
              <a:t>Quando viene esposta si fa 1 suono</a:t>
            </a:r>
            <a:endParaRPr sz="2200">
              <a:solidFill>
                <a:schemeClr val="dk1"/>
              </a:solidFill>
            </a:endParaRPr>
          </a:p>
          <a:p>
            <a:pPr marL="457200" lvl="0" indent="-368300" algn="l" rtl="0">
              <a:lnSpc>
                <a:spcPct val="115000"/>
              </a:lnSpc>
              <a:spcBef>
                <a:spcPts val="0"/>
              </a:spcBef>
              <a:spcAft>
                <a:spcPts val="0"/>
              </a:spcAft>
              <a:buClr>
                <a:schemeClr val="dk1"/>
              </a:buClr>
              <a:buSzPts val="2200"/>
              <a:buChar char="●"/>
            </a:pPr>
            <a:r>
              <a:rPr lang="it-IT" sz="2200">
                <a:solidFill>
                  <a:schemeClr val="dk1"/>
                </a:solidFill>
              </a:rPr>
              <a:t>Quando viene ammainata </a:t>
            </a:r>
            <a:r>
              <a:rPr lang="it-IT" sz="2200">
                <a:solidFill>
                  <a:srgbClr val="FF0000"/>
                </a:solidFill>
              </a:rPr>
              <a:t>NESSUN </a:t>
            </a:r>
            <a:r>
              <a:rPr lang="it-IT" sz="2200">
                <a:solidFill>
                  <a:schemeClr val="dk1"/>
                </a:solidFill>
              </a:rPr>
              <a:t> suono</a:t>
            </a:r>
            <a:endParaRPr sz="2200">
              <a:solidFill>
                <a:schemeClr val="dk1"/>
              </a:solidFill>
            </a:endParaRPr>
          </a:p>
        </p:txBody>
      </p:sp>
      <p:pic>
        <p:nvPicPr>
          <p:cNvPr id="304" name="Google Shape;304;p45" descr="HORN"/>
          <p:cNvPicPr preferRelativeResize="0"/>
          <p:nvPr/>
        </p:nvPicPr>
        <p:blipFill rotWithShape="1">
          <a:blip r:embed="rId4">
            <a:alphaModFix/>
          </a:blip>
          <a:srcRect/>
          <a:stretch/>
        </p:blipFill>
        <p:spPr>
          <a:xfrm>
            <a:off x="4689592" y="1015741"/>
            <a:ext cx="860425" cy="6397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2000"/>
                                        <p:tgtEl>
                                          <p:spTgt spid="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8"/>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COSA E’ UNA REGATA?</a:t>
            </a:r>
            <a:endParaRPr/>
          </a:p>
        </p:txBody>
      </p:sp>
      <p:sp>
        <p:nvSpPr>
          <p:cNvPr id="133" name="Google Shape;133;p28"/>
          <p:cNvSpPr txBox="1">
            <a:spLocks noGrp="1"/>
          </p:cNvSpPr>
          <p:nvPr>
            <p:ph type="body" idx="1"/>
          </p:nvPr>
        </p:nvSpPr>
        <p:spPr>
          <a:xfrm>
            <a:off x="2339752" y="771550"/>
            <a:ext cx="6615112" cy="3394075"/>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134" name="Google Shape;134;p28"/>
          <p:cNvSpPr txBox="1"/>
          <p:nvPr/>
        </p:nvSpPr>
        <p:spPr>
          <a:xfrm>
            <a:off x="1912507" y="1204392"/>
            <a:ext cx="6933456" cy="3743622"/>
          </a:xfrm>
          <a:prstGeom prst="rect">
            <a:avLst/>
          </a:prstGeom>
          <a:noFill/>
          <a:ln>
            <a:noFill/>
          </a:ln>
        </p:spPr>
        <p:txBody>
          <a:bodyPr spcFirstLastPara="1" wrap="square" lIns="91425" tIns="45700" rIns="91425" bIns="45700" anchor="t" anchorCtr="0">
            <a:normAutofit fontScale="92500" lnSpcReduction="10000"/>
          </a:bodyPr>
          <a:lstStyle/>
          <a:p>
            <a:pPr marL="342900" marR="0" lvl="0" indent="-356347" algn="just" rtl="0">
              <a:lnSpc>
                <a:spcPct val="100000"/>
              </a:lnSpc>
              <a:spcBef>
                <a:spcPts val="0"/>
              </a:spcBef>
              <a:spcAft>
                <a:spcPts val="0"/>
              </a:spcAft>
              <a:buClr>
                <a:srgbClr val="000000"/>
              </a:buClr>
              <a:buSzPct val="117647"/>
              <a:buFont typeface="Arial"/>
              <a:buChar char="•"/>
            </a:pPr>
            <a:r>
              <a:rPr lang="it-IT" sz="2400"/>
              <a:t>Una corsa di barche a vela</a:t>
            </a:r>
            <a:endParaRPr sz="2400"/>
          </a:p>
          <a:p>
            <a:pPr marL="342900" marR="0" lvl="0" indent="-331470" algn="just" rtl="0">
              <a:lnSpc>
                <a:spcPct val="100000"/>
              </a:lnSpc>
              <a:spcBef>
                <a:spcPts val="0"/>
              </a:spcBef>
              <a:spcAft>
                <a:spcPts val="0"/>
              </a:spcAft>
              <a:buSzPct val="100000"/>
              <a:buChar char="•"/>
            </a:pPr>
            <a:r>
              <a:rPr lang="it-IT" sz="2400"/>
              <a:t>Viene organizzata da un circolo affiliato alla Federazione Italiana della Vela (FIV)</a:t>
            </a:r>
            <a:endParaRPr sz="2400"/>
          </a:p>
          <a:p>
            <a:pPr marL="342900" marR="0" lvl="0" indent="-331470" algn="just" rtl="0">
              <a:lnSpc>
                <a:spcPct val="100000"/>
              </a:lnSpc>
              <a:spcBef>
                <a:spcPts val="0"/>
              </a:spcBef>
              <a:spcAft>
                <a:spcPts val="0"/>
              </a:spcAft>
              <a:buSzPct val="100000"/>
              <a:buChar char="•"/>
            </a:pPr>
            <a:r>
              <a:rPr lang="it-IT" sz="2400"/>
              <a:t>I concorrenti che  prendono parte ad una regata devono rispettare delle regole che sono scritte principalmente sul Regolamento di Regata</a:t>
            </a:r>
            <a:endParaRPr sz="2400"/>
          </a:p>
          <a:p>
            <a:pPr marL="342900" marR="0" lvl="0" indent="-331470" algn="just" rtl="0">
              <a:lnSpc>
                <a:spcPct val="100000"/>
              </a:lnSpc>
              <a:spcBef>
                <a:spcPts val="0"/>
              </a:spcBef>
              <a:spcAft>
                <a:spcPts val="0"/>
              </a:spcAft>
              <a:buSzPct val="100000"/>
              <a:buChar char="•"/>
            </a:pPr>
            <a:r>
              <a:rPr lang="it-IT" sz="2400"/>
              <a:t>Viene gestita da Ufficiali di Regata che indicano il percorso di gara, danno la partenza, controllano l’andamento della regata e in base alla posizione di arrivo stabiliscono i vincitori.</a:t>
            </a:r>
            <a:endParaRPr sz="2400"/>
          </a:p>
          <a:p>
            <a:pPr marL="342900" marR="0" lvl="0" indent="-201930" algn="l" rtl="0">
              <a:lnSpc>
                <a:spcPct val="90000"/>
              </a:lnSpc>
              <a:spcBef>
                <a:spcPts val="444"/>
              </a:spcBef>
              <a:spcAft>
                <a:spcPts val="0"/>
              </a:spcAft>
              <a:buClr>
                <a:schemeClr val="dk1"/>
              </a:buClr>
              <a:buSzPct val="117647"/>
              <a:buFont typeface="Arial"/>
              <a:buNone/>
            </a:pPr>
            <a:endParaRPr sz="2400" b="0" i="0" u="none" strike="noStrike" cap="none">
              <a:solidFill>
                <a:srgbClr val="FF0000"/>
              </a:solidFill>
              <a:latin typeface="Arial"/>
              <a:ea typeface="Arial"/>
              <a:cs typeface="Arial"/>
              <a:sym typeface="Arial"/>
            </a:endParaRPr>
          </a:p>
          <a:p>
            <a:pPr marL="0" marR="0" lvl="0" indent="0" algn="just" rtl="0">
              <a:lnSpc>
                <a:spcPct val="90000"/>
              </a:lnSpc>
              <a:spcBef>
                <a:spcPts val="444"/>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35;p28"/>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6"/>
          <p:cNvSpPr txBox="1">
            <a:spLocks noGrp="1"/>
          </p:cNvSpPr>
          <p:nvPr>
            <p:ph type="title"/>
          </p:nvPr>
        </p:nvSpPr>
        <p:spPr>
          <a:xfrm>
            <a:off x="1610600" y="205975"/>
            <a:ext cx="7272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A TERRA – OBBLIGO DEL SALVAGENTE</a:t>
            </a:r>
            <a:endParaRPr/>
          </a:p>
        </p:txBody>
      </p:sp>
      <p:sp>
        <p:nvSpPr>
          <p:cNvPr id="311" name="Google Shape;311;p46"/>
          <p:cNvSpPr/>
          <p:nvPr/>
        </p:nvSpPr>
        <p:spPr>
          <a:xfrm>
            <a:off x="1784767" y="3507467"/>
            <a:ext cx="6933600" cy="13233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FF0000"/>
              </a:solidFill>
              <a:latin typeface="Arial"/>
              <a:ea typeface="Arial"/>
              <a:cs typeface="Arial"/>
              <a:sym typeface="Arial"/>
            </a:endParaRPr>
          </a:p>
        </p:txBody>
      </p:sp>
      <p:sp>
        <p:nvSpPr>
          <p:cNvPr id="312" name="Google Shape;312;p46"/>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20</a:t>
            </a:fld>
            <a:endParaRPr/>
          </a:p>
        </p:txBody>
      </p:sp>
      <p:sp>
        <p:nvSpPr>
          <p:cNvPr id="313" name="Google Shape;313;p46"/>
          <p:cNvSpPr txBox="1"/>
          <p:nvPr/>
        </p:nvSpPr>
        <p:spPr>
          <a:xfrm>
            <a:off x="1949000" y="1899775"/>
            <a:ext cx="6933600" cy="32493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Char char="●"/>
            </a:pPr>
            <a:r>
              <a:rPr lang="it-IT" sz="2200">
                <a:solidFill>
                  <a:schemeClr val="dk1"/>
                </a:solidFill>
              </a:rPr>
              <a:t>Per obbligare i concorrenti ad indossare il salvagente </a:t>
            </a:r>
            <a:r>
              <a:rPr lang="it-IT" sz="2200" b="1">
                <a:solidFill>
                  <a:schemeClr val="dk1"/>
                </a:solidFill>
              </a:rPr>
              <a:t>sempre quando in acqua</a:t>
            </a:r>
            <a:r>
              <a:rPr lang="it-IT" sz="2200">
                <a:solidFill>
                  <a:schemeClr val="dk1"/>
                </a:solidFill>
              </a:rPr>
              <a:t> si usa la bandiera </a:t>
            </a:r>
            <a:r>
              <a:rPr lang="it-IT" sz="2200" b="1">
                <a:solidFill>
                  <a:schemeClr val="dk1"/>
                </a:solidFill>
              </a:rPr>
              <a:t>YANKEE</a:t>
            </a:r>
            <a:endParaRPr sz="2200" b="1">
              <a:solidFill>
                <a:schemeClr val="dk1"/>
              </a:solidFill>
            </a:endParaRPr>
          </a:p>
          <a:p>
            <a:pPr marL="457200" lvl="0" indent="-368300" algn="l" rtl="0">
              <a:lnSpc>
                <a:spcPct val="115000"/>
              </a:lnSpc>
              <a:spcBef>
                <a:spcPts val="0"/>
              </a:spcBef>
              <a:spcAft>
                <a:spcPts val="0"/>
              </a:spcAft>
              <a:buClr>
                <a:schemeClr val="dk1"/>
              </a:buClr>
              <a:buSzPts val="2200"/>
              <a:buChar char="●"/>
            </a:pPr>
            <a:r>
              <a:rPr lang="it-IT" sz="2200">
                <a:solidFill>
                  <a:schemeClr val="dk1"/>
                </a:solidFill>
              </a:rPr>
              <a:t>Viene esposta sul palo ufficiale dal personale addetto a terra ( nostromo, beach master, segreteria)</a:t>
            </a:r>
            <a:endParaRPr sz="2200">
              <a:solidFill>
                <a:schemeClr val="dk1"/>
              </a:solidFill>
            </a:endParaRPr>
          </a:p>
          <a:p>
            <a:pPr marL="457200" lvl="0" indent="-368300" algn="l" rtl="0">
              <a:lnSpc>
                <a:spcPct val="115000"/>
              </a:lnSpc>
              <a:spcBef>
                <a:spcPts val="0"/>
              </a:spcBef>
              <a:spcAft>
                <a:spcPts val="0"/>
              </a:spcAft>
              <a:buClr>
                <a:schemeClr val="dk1"/>
              </a:buClr>
              <a:buSzPts val="2200"/>
              <a:buChar char="●"/>
            </a:pPr>
            <a:r>
              <a:rPr lang="it-IT" sz="2200">
                <a:solidFill>
                  <a:schemeClr val="dk1"/>
                </a:solidFill>
              </a:rPr>
              <a:t>Quando viene esposta si fa 1 suono</a:t>
            </a:r>
            <a:endParaRPr sz="2200">
              <a:solidFill>
                <a:schemeClr val="dk1"/>
              </a:solidFill>
            </a:endParaRPr>
          </a:p>
          <a:p>
            <a:pPr marL="457200" lvl="0" indent="-368300" algn="l" rtl="0">
              <a:lnSpc>
                <a:spcPct val="115000"/>
              </a:lnSpc>
              <a:spcBef>
                <a:spcPts val="0"/>
              </a:spcBef>
              <a:spcAft>
                <a:spcPts val="0"/>
              </a:spcAft>
              <a:buClr>
                <a:schemeClr val="dk1"/>
              </a:buClr>
              <a:buSzPts val="2200"/>
              <a:buChar char="●"/>
            </a:pPr>
            <a:r>
              <a:rPr lang="it-IT" sz="2200">
                <a:solidFill>
                  <a:schemeClr val="dk1"/>
                </a:solidFill>
              </a:rPr>
              <a:t>Quando viene ammainata </a:t>
            </a:r>
            <a:r>
              <a:rPr lang="it-IT" sz="2200">
                <a:solidFill>
                  <a:srgbClr val="FF0000"/>
                </a:solidFill>
              </a:rPr>
              <a:t>NESSUN</a:t>
            </a:r>
            <a:r>
              <a:rPr lang="it-IT" sz="2200">
                <a:solidFill>
                  <a:schemeClr val="dk1"/>
                </a:solidFill>
              </a:rPr>
              <a:t>  suono</a:t>
            </a:r>
            <a:endParaRPr sz="2200">
              <a:solidFill>
                <a:schemeClr val="dk1"/>
              </a:solidFill>
            </a:endParaRPr>
          </a:p>
        </p:txBody>
      </p:sp>
      <p:pic>
        <p:nvPicPr>
          <p:cNvPr id="314" name="Google Shape;314;p46" descr="HORN"/>
          <p:cNvPicPr preferRelativeResize="0"/>
          <p:nvPr/>
        </p:nvPicPr>
        <p:blipFill rotWithShape="1">
          <a:blip r:embed="rId3">
            <a:alphaModFix/>
          </a:blip>
          <a:srcRect/>
          <a:stretch/>
        </p:blipFill>
        <p:spPr>
          <a:xfrm>
            <a:off x="4689592" y="1015741"/>
            <a:ext cx="860425" cy="639763"/>
          </a:xfrm>
          <a:prstGeom prst="rect">
            <a:avLst/>
          </a:prstGeom>
          <a:noFill/>
          <a:ln>
            <a:noFill/>
          </a:ln>
        </p:spPr>
      </p:pic>
      <p:pic>
        <p:nvPicPr>
          <p:cNvPr id="315" name="Google Shape;315;p46" descr="NFLAG_Y"/>
          <p:cNvPicPr preferRelativeResize="0"/>
          <p:nvPr/>
        </p:nvPicPr>
        <p:blipFill rotWithShape="1">
          <a:blip r:embed="rId4">
            <a:alphaModFix/>
          </a:blip>
          <a:srcRect/>
          <a:stretch/>
        </p:blipFill>
        <p:spPr>
          <a:xfrm>
            <a:off x="2602751" y="1015749"/>
            <a:ext cx="1132115" cy="799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7"/>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SITUAZIONE METEO-MARINA</a:t>
            </a:r>
            <a:endParaRPr/>
          </a:p>
        </p:txBody>
      </p:sp>
      <p:sp>
        <p:nvSpPr>
          <p:cNvPr id="322" name="Google Shape;322;p47"/>
          <p:cNvSpPr txBox="1">
            <a:spLocks noGrp="1"/>
          </p:cNvSpPr>
          <p:nvPr>
            <p:ph type="body" idx="1"/>
          </p:nvPr>
        </p:nvSpPr>
        <p:spPr>
          <a:xfrm>
            <a:off x="2339752" y="771550"/>
            <a:ext cx="6615112" cy="3394075"/>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323" name="Google Shape;323;p47"/>
          <p:cNvSpPr txBox="1"/>
          <p:nvPr/>
        </p:nvSpPr>
        <p:spPr>
          <a:xfrm>
            <a:off x="2071670" y="1276400"/>
            <a:ext cx="6753962" cy="3671614"/>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just" rtl="0">
              <a:lnSpc>
                <a:spcPct val="150000"/>
              </a:lnSpc>
              <a:spcBef>
                <a:spcPts val="0"/>
              </a:spcBef>
              <a:spcAft>
                <a:spcPts val="0"/>
              </a:spcAft>
              <a:buClr>
                <a:srgbClr val="000000"/>
              </a:buClr>
              <a:buSzPct val="100000"/>
              <a:buFont typeface="Arial"/>
              <a:buNone/>
            </a:pPr>
            <a:r>
              <a:rPr lang="it-IT" sz="2800" b="1"/>
              <a:t>Prima di andare in acqua i</a:t>
            </a:r>
            <a:r>
              <a:rPr lang="it-IT" sz="2800" b="1" i="0" u="none" strike="noStrike" cap="none">
                <a:solidFill>
                  <a:srgbClr val="000000"/>
                </a:solidFill>
              </a:rPr>
              <a:t>n tutte le regate, anche di Circolo, è importante avere a disposizione una buona base di previsione meteo-marina</a:t>
            </a:r>
            <a:r>
              <a:rPr lang="it-IT" sz="2800" b="1"/>
              <a:t>.</a:t>
            </a:r>
            <a:endParaRPr sz="2800" b="1"/>
          </a:p>
          <a:p>
            <a:pPr marL="0" marR="0" lvl="0" indent="0" algn="just" rtl="0">
              <a:lnSpc>
                <a:spcPct val="150000"/>
              </a:lnSpc>
              <a:spcBef>
                <a:spcPts val="0"/>
              </a:spcBef>
              <a:spcAft>
                <a:spcPts val="0"/>
              </a:spcAft>
              <a:buClr>
                <a:srgbClr val="000000"/>
              </a:buClr>
              <a:buSzPct val="100000"/>
              <a:buFont typeface="Arial"/>
              <a:buNone/>
            </a:pPr>
            <a:r>
              <a:rPr lang="it-IT" sz="2800" b="1"/>
              <a:t>O</a:t>
            </a:r>
            <a:r>
              <a:rPr lang="it-IT" sz="2800" b="1" i="0" u="none" strike="noStrike" cap="none">
                <a:solidFill>
                  <a:srgbClr val="000000"/>
                </a:solidFill>
              </a:rPr>
              <a:t>ggi con i moderni mezzi informatici possiamo facilmente accedere a diversi siti web ottenendo dati sufficientemente attendibili e non più affidarci alle previsioni del “pratico locale” normalmente contraddette dalla realtà</a:t>
            </a:r>
            <a:r>
              <a:rPr lang="it-IT" sz="28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324" name="Google Shape;324;p47"/>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PRIMA DI ANDARE  IN ACQUA</a:t>
            </a:r>
            <a:endParaRPr/>
          </a:p>
        </p:txBody>
      </p:sp>
      <p:sp>
        <p:nvSpPr>
          <p:cNvPr id="331" name="Google Shape;331;p48"/>
          <p:cNvSpPr txBox="1">
            <a:spLocks noGrp="1"/>
          </p:cNvSpPr>
          <p:nvPr>
            <p:ph type="body" idx="1"/>
          </p:nvPr>
        </p:nvSpPr>
        <p:spPr>
          <a:xfrm>
            <a:off x="2339752" y="771550"/>
            <a:ext cx="6615112" cy="3394075"/>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332" name="Google Shape;332;p48"/>
          <p:cNvSpPr txBox="1"/>
          <p:nvPr/>
        </p:nvSpPr>
        <p:spPr>
          <a:xfrm>
            <a:off x="1948300" y="987575"/>
            <a:ext cx="7009200" cy="3713400"/>
          </a:xfrm>
          <a:prstGeom prst="rect">
            <a:avLst/>
          </a:prstGeom>
          <a:noFill/>
          <a:ln>
            <a:noFill/>
          </a:ln>
        </p:spPr>
        <p:txBody>
          <a:bodyPr spcFirstLastPara="1" wrap="square" lIns="91425" tIns="45700" rIns="91425" bIns="45700" anchor="t" anchorCtr="0">
            <a:normAutofit fontScale="25000" lnSpcReduction="20000"/>
          </a:bodyPr>
          <a:lstStyle/>
          <a:p>
            <a:pPr marL="342900" marR="0" lvl="0" indent="-342900" algn="l" rtl="0">
              <a:lnSpc>
                <a:spcPct val="115000"/>
              </a:lnSpc>
              <a:spcBef>
                <a:spcPts val="0"/>
              </a:spcBef>
              <a:spcAft>
                <a:spcPts val="0"/>
              </a:spcAft>
              <a:buClr>
                <a:srgbClr val="000000"/>
              </a:buClr>
              <a:buSzPct val="100000"/>
              <a:buFont typeface="Arial"/>
              <a:buNone/>
            </a:pPr>
            <a:r>
              <a:rPr lang="it-IT" sz="2400" b="0" i="0" u="none" strike="noStrike" cap="none">
                <a:solidFill>
                  <a:srgbClr val="000000"/>
                </a:solidFill>
                <a:latin typeface="Arial"/>
                <a:ea typeface="Arial"/>
                <a:cs typeface="Arial"/>
                <a:sym typeface="Arial"/>
              </a:rPr>
              <a:t>	</a:t>
            </a:r>
            <a:r>
              <a:rPr lang="it-IT" sz="8108" b="1"/>
              <a:t>E’ necessario avere controllato tutto il materiale che serve a bordo dei vari battelli quale ad esempio:</a:t>
            </a:r>
            <a:endParaRPr sz="8108" b="1"/>
          </a:p>
          <a:p>
            <a:pPr marL="342900" marR="0" lvl="0" indent="-342900" algn="l" rtl="0">
              <a:lnSpc>
                <a:spcPct val="115000"/>
              </a:lnSpc>
              <a:spcBef>
                <a:spcPts val="0"/>
              </a:spcBef>
              <a:spcAft>
                <a:spcPts val="0"/>
              </a:spcAft>
              <a:buClr>
                <a:srgbClr val="000000"/>
              </a:buClr>
              <a:buSzPct val="32842"/>
              <a:buFont typeface="Arial"/>
              <a:buNone/>
            </a:pPr>
            <a:endParaRPr sz="7308" b="1"/>
          </a:p>
          <a:p>
            <a:pPr marL="899999" marR="0" lvl="0" indent="-344610" algn="l" rtl="0">
              <a:lnSpc>
                <a:spcPct val="115000"/>
              </a:lnSpc>
              <a:spcBef>
                <a:spcPts val="0"/>
              </a:spcBef>
              <a:spcAft>
                <a:spcPts val="0"/>
              </a:spcAft>
              <a:buClr>
                <a:srgbClr val="000000"/>
              </a:buClr>
              <a:buSzPct val="100000"/>
              <a:buChar char="●"/>
            </a:pPr>
            <a:r>
              <a:rPr lang="it-IT" sz="7308" b="1" i="0" u="none" strike="noStrike" cap="none">
                <a:solidFill>
                  <a:srgbClr val="000000"/>
                </a:solidFill>
              </a:rPr>
              <a:t>Le bandier</a:t>
            </a:r>
            <a:r>
              <a:rPr lang="it-IT" sz="7308" b="1"/>
              <a:t>e </a:t>
            </a:r>
            <a:endParaRPr sz="7308" b="1"/>
          </a:p>
          <a:p>
            <a:pPr marL="899999" marR="0" lvl="0" indent="-344610" algn="l" rtl="0">
              <a:lnSpc>
                <a:spcPct val="115000"/>
              </a:lnSpc>
              <a:spcBef>
                <a:spcPts val="0"/>
              </a:spcBef>
              <a:spcAft>
                <a:spcPts val="0"/>
              </a:spcAft>
              <a:buSzPct val="100000"/>
              <a:buChar char="●"/>
            </a:pPr>
            <a:r>
              <a:rPr lang="it-IT" sz="7308" b="1"/>
              <a:t>Le trombe</a:t>
            </a:r>
            <a:endParaRPr sz="7308" b="1"/>
          </a:p>
          <a:p>
            <a:pPr marL="899999" marR="0" lvl="0" indent="-344610" algn="l" rtl="0">
              <a:lnSpc>
                <a:spcPct val="115000"/>
              </a:lnSpc>
              <a:spcBef>
                <a:spcPts val="0"/>
              </a:spcBef>
              <a:spcAft>
                <a:spcPts val="0"/>
              </a:spcAft>
              <a:buSzPct val="100000"/>
              <a:buChar char="●"/>
            </a:pPr>
            <a:r>
              <a:rPr lang="it-IT" sz="7308" b="1"/>
              <a:t>il tabellone ( o lavagna)</a:t>
            </a:r>
            <a:endParaRPr sz="7308" b="1"/>
          </a:p>
          <a:p>
            <a:pPr marL="899999" marR="0" lvl="0" indent="-344610" algn="l" rtl="0">
              <a:lnSpc>
                <a:spcPct val="115000"/>
              </a:lnSpc>
              <a:spcBef>
                <a:spcPts val="0"/>
              </a:spcBef>
              <a:spcAft>
                <a:spcPts val="0"/>
              </a:spcAft>
              <a:buSzPct val="100000"/>
              <a:buChar char="●"/>
            </a:pPr>
            <a:r>
              <a:rPr lang="it-IT" sz="7308" b="1"/>
              <a:t>I Pennarelli o gesso</a:t>
            </a:r>
            <a:endParaRPr sz="7308" b="1"/>
          </a:p>
          <a:p>
            <a:pPr marL="899999" marR="0" lvl="0" indent="-344610" algn="l" rtl="0">
              <a:lnSpc>
                <a:spcPct val="115000"/>
              </a:lnSpc>
              <a:spcBef>
                <a:spcPts val="0"/>
              </a:spcBef>
              <a:spcAft>
                <a:spcPts val="0"/>
              </a:spcAft>
              <a:buSzPct val="100000"/>
              <a:buChar char="●"/>
            </a:pPr>
            <a:r>
              <a:rPr lang="it-IT" sz="7308" b="1"/>
              <a:t>Le radio</a:t>
            </a:r>
            <a:endParaRPr sz="7308" b="1"/>
          </a:p>
          <a:p>
            <a:pPr marL="899999" marR="0" lvl="0" indent="-344610" algn="l" rtl="0">
              <a:lnSpc>
                <a:spcPct val="115000"/>
              </a:lnSpc>
              <a:spcBef>
                <a:spcPts val="0"/>
              </a:spcBef>
              <a:spcAft>
                <a:spcPts val="0"/>
              </a:spcAft>
              <a:buSzPct val="100000"/>
              <a:buChar char="●"/>
            </a:pPr>
            <a:r>
              <a:rPr lang="it-IT" sz="7308" b="1"/>
              <a:t>Il bando e le  istruzioni di regata </a:t>
            </a:r>
            <a:endParaRPr sz="7308" b="1"/>
          </a:p>
          <a:p>
            <a:pPr marL="899999" marR="0" lvl="0" indent="-344610" algn="l" rtl="0">
              <a:lnSpc>
                <a:spcPct val="115000"/>
              </a:lnSpc>
              <a:spcBef>
                <a:spcPts val="0"/>
              </a:spcBef>
              <a:spcAft>
                <a:spcPts val="0"/>
              </a:spcAft>
              <a:buSzPct val="100000"/>
              <a:buChar char="●"/>
            </a:pPr>
            <a:r>
              <a:rPr lang="it-IT" sz="7308" b="1"/>
              <a:t>L’elenco degli iscritti</a:t>
            </a:r>
            <a:endParaRPr sz="7308" b="1"/>
          </a:p>
          <a:p>
            <a:pPr marL="899999" marR="0" lvl="0" indent="-344610" algn="l" rtl="0">
              <a:lnSpc>
                <a:spcPct val="115000"/>
              </a:lnSpc>
              <a:spcBef>
                <a:spcPts val="0"/>
              </a:spcBef>
              <a:spcAft>
                <a:spcPts val="0"/>
              </a:spcAft>
              <a:buSzPct val="100000"/>
              <a:buChar char="●"/>
            </a:pPr>
            <a:r>
              <a:rPr lang="it-IT" sz="7308" b="1"/>
              <a:t>Viveri</a:t>
            </a:r>
            <a:endParaRPr sz="7308" b="1"/>
          </a:p>
          <a:p>
            <a:pPr marL="899999" marR="0" lvl="0" indent="-344610" algn="l" rtl="0">
              <a:lnSpc>
                <a:spcPct val="115000"/>
              </a:lnSpc>
              <a:spcBef>
                <a:spcPts val="0"/>
              </a:spcBef>
              <a:spcAft>
                <a:spcPts val="0"/>
              </a:spcAft>
              <a:buSzPct val="100000"/>
              <a:buChar char="●"/>
            </a:pPr>
            <a:r>
              <a:rPr lang="it-IT" sz="7308" b="1"/>
              <a:t>Bevande</a:t>
            </a:r>
            <a:endParaRPr sz="7308" b="1"/>
          </a:p>
          <a:p>
            <a:pPr marL="899999" marR="0" lvl="0" indent="-344610" algn="l" rtl="0">
              <a:lnSpc>
                <a:spcPct val="115000"/>
              </a:lnSpc>
              <a:spcBef>
                <a:spcPts val="0"/>
              </a:spcBef>
              <a:spcAft>
                <a:spcPts val="0"/>
              </a:spcAft>
              <a:buSzPct val="100000"/>
              <a:buChar char="●"/>
            </a:pPr>
            <a:r>
              <a:rPr lang="it-IT" sz="7308" b="1"/>
              <a:t>ecc.</a:t>
            </a:r>
            <a:endParaRPr sz="7308" b="1"/>
          </a:p>
          <a:p>
            <a:pPr marL="457200" marR="0" lvl="0" indent="0" algn="l" rtl="0">
              <a:lnSpc>
                <a:spcPct val="115000"/>
              </a:lnSpc>
              <a:spcBef>
                <a:spcPts val="0"/>
              </a:spcBef>
              <a:spcAft>
                <a:spcPts val="0"/>
              </a:spcAft>
              <a:buNone/>
            </a:pPr>
            <a:endParaRPr sz="2764" b="1"/>
          </a:p>
          <a:p>
            <a:pPr marL="342900" marR="0" lvl="0" indent="-342900" algn="l" rtl="0">
              <a:lnSpc>
                <a:spcPct val="115000"/>
              </a:lnSpc>
              <a:spcBef>
                <a:spcPts val="0"/>
              </a:spcBef>
              <a:spcAft>
                <a:spcPts val="0"/>
              </a:spcAft>
              <a:buClr>
                <a:srgbClr val="000000"/>
              </a:buClr>
              <a:buSzPct val="86820"/>
              <a:buFont typeface="Arial"/>
              <a:buNone/>
            </a:pPr>
            <a:endParaRPr sz="2764" b="1"/>
          </a:p>
          <a:p>
            <a:pPr marL="457200" marR="0" lvl="0" indent="0" algn="l" rtl="0">
              <a:lnSpc>
                <a:spcPct val="150000"/>
              </a:lnSpc>
              <a:spcBef>
                <a:spcPts val="0"/>
              </a:spcBef>
              <a:spcAft>
                <a:spcPts val="0"/>
              </a:spcAft>
              <a:buNone/>
            </a:pPr>
            <a:endParaRPr sz="3229" b="1"/>
          </a:p>
          <a:p>
            <a:pPr marL="0" marR="0" lvl="0" indent="0" algn="l" rtl="0">
              <a:lnSpc>
                <a:spcPct val="150000"/>
              </a:lnSpc>
              <a:spcBef>
                <a:spcPts val="0"/>
              </a:spcBef>
              <a:spcAft>
                <a:spcPts val="0"/>
              </a:spcAft>
              <a:buNone/>
            </a:pPr>
            <a:endParaRPr sz="2318" b="1"/>
          </a:p>
          <a:p>
            <a:pPr marL="342900" marR="0" lvl="0" indent="-342900" algn="l" rtl="0">
              <a:lnSpc>
                <a:spcPct val="115000"/>
              </a:lnSpc>
              <a:spcBef>
                <a:spcPts val="480"/>
              </a:spcBef>
              <a:spcAft>
                <a:spcPts val="0"/>
              </a:spcAft>
              <a:buClr>
                <a:schemeClr val="dk1"/>
              </a:buClr>
              <a:buSzPct val="100000"/>
              <a:buFont typeface="Arial"/>
              <a:buNone/>
            </a:pPr>
            <a:endParaRPr sz="2400" b="0" i="0" u="none" strike="noStrike" cap="none">
              <a:solidFill>
                <a:srgbClr val="000000"/>
              </a:solidFill>
              <a:latin typeface="Arial"/>
              <a:ea typeface="Arial"/>
              <a:cs typeface="Arial"/>
              <a:sym typeface="Arial"/>
            </a:endParaRPr>
          </a:p>
        </p:txBody>
      </p:sp>
      <p:sp>
        <p:nvSpPr>
          <p:cNvPr id="333" name="Google Shape;333;p48"/>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9"/>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ANDIAMO IN ACQUA</a:t>
            </a:r>
            <a:endParaRPr/>
          </a:p>
        </p:txBody>
      </p:sp>
      <p:sp>
        <p:nvSpPr>
          <p:cNvPr id="340" name="Google Shape;340;p49"/>
          <p:cNvSpPr txBox="1">
            <a:spLocks noGrp="1"/>
          </p:cNvSpPr>
          <p:nvPr>
            <p:ph type="body" idx="1"/>
          </p:nvPr>
        </p:nvSpPr>
        <p:spPr>
          <a:xfrm>
            <a:off x="2339752" y="771550"/>
            <a:ext cx="6615000" cy="3394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341" name="Google Shape;341;p49"/>
          <p:cNvSpPr txBox="1"/>
          <p:nvPr/>
        </p:nvSpPr>
        <p:spPr>
          <a:xfrm>
            <a:off x="2475325" y="1779600"/>
            <a:ext cx="6615000" cy="2818500"/>
          </a:xfrm>
          <a:prstGeom prst="rect">
            <a:avLst/>
          </a:prstGeom>
          <a:noFill/>
          <a:ln>
            <a:noFill/>
          </a:ln>
        </p:spPr>
        <p:txBody>
          <a:bodyPr spcFirstLastPara="1" wrap="square" lIns="91425" tIns="45700" rIns="91425" bIns="45700" anchor="t" anchorCtr="0">
            <a:normAutofit fontScale="25000"/>
          </a:bodyPr>
          <a:lstStyle/>
          <a:p>
            <a:pPr marL="342900" marR="0" lvl="0" indent="-342900" algn="ctr" rtl="0">
              <a:lnSpc>
                <a:spcPct val="200000"/>
              </a:lnSpc>
              <a:spcBef>
                <a:spcPts val="0"/>
              </a:spcBef>
              <a:spcAft>
                <a:spcPts val="0"/>
              </a:spcAft>
              <a:buClr>
                <a:srgbClr val="000000"/>
              </a:buClr>
              <a:buSzPct val="27429"/>
              <a:buFont typeface="Arial"/>
              <a:buNone/>
            </a:pPr>
            <a:r>
              <a:rPr lang="it-IT" sz="8750" b="1" i="0" u="none" strike="noStrike" cap="none">
                <a:solidFill>
                  <a:srgbClr val="000000"/>
                </a:solidFill>
              </a:rPr>
              <a:t>VEDIAMO QUALI </a:t>
            </a:r>
            <a:r>
              <a:rPr lang="it-IT" sz="8750" b="1"/>
              <a:t>BATTELLI</a:t>
            </a:r>
            <a:r>
              <a:rPr lang="it-IT" sz="8750" b="1" i="0" u="none" strike="noStrike" cap="none">
                <a:solidFill>
                  <a:srgbClr val="000000"/>
                </a:solidFill>
              </a:rPr>
              <a:t> SERVONO E </a:t>
            </a:r>
            <a:endParaRPr sz="8750" b="1" i="0" u="none" strike="noStrike" cap="none">
              <a:solidFill>
                <a:srgbClr val="000000"/>
              </a:solidFill>
            </a:endParaRPr>
          </a:p>
          <a:p>
            <a:pPr marL="342900" marR="0" lvl="0" indent="-342900" algn="ctr" rtl="0">
              <a:lnSpc>
                <a:spcPct val="200000"/>
              </a:lnSpc>
              <a:spcBef>
                <a:spcPts val="0"/>
              </a:spcBef>
              <a:spcAft>
                <a:spcPts val="0"/>
              </a:spcAft>
              <a:buClr>
                <a:srgbClr val="000000"/>
              </a:buClr>
              <a:buSzPct val="27429"/>
              <a:buFont typeface="Arial"/>
              <a:buNone/>
            </a:pPr>
            <a:r>
              <a:rPr lang="it-IT" sz="8750" b="1" i="0" u="none" strike="noStrike" cap="none">
                <a:solidFill>
                  <a:srgbClr val="000000"/>
                </a:solidFill>
              </a:rPr>
              <a:t>QUALE MATERIALE </a:t>
            </a:r>
            <a:endParaRPr sz="8750" b="1" i="0" u="none" strike="noStrike" cap="none">
              <a:solidFill>
                <a:srgbClr val="000000"/>
              </a:solidFill>
            </a:endParaRPr>
          </a:p>
          <a:p>
            <a:pPr marL="342900" marR="0" lvl="0" indent="-342900" algn="ctr" rtl="0">
              <a:lnSpc>
                <a:spcPct val="200000"/>
              </a:lnSpc>
              <a:spcBef>
                <a:spcPts val="0"/>
              </a:spcBef>
              <a:spcAft>
                <a:spcPts val="0"/>
              </a:spcAft>
              <a:buClr>
                <a:srgbClr val="000000"/>
              </a:buClr>
              <a:buSzPct val="27429"/>
              <a:buFont typeface="Arial"/>
              <a:buNone/>
            </a:pPr>
            <a:r>
              <a:rPr lang="it-IT" sz="8750" b="1" i="0" u="none" strike="noStrike" cap="none">
                <a:solidFill>
                  <a:srgbClr val="000000"/>
                </a:solidFill>
              </a:rPr>
              <a:t>DEVONO AVERE A BORDO.  </a:t>
            </a:r>
            <a:endParaRPr sz="8750" b="1" i="0" u="none" strike="noStrike" cap="none">
              <a:solidFill>
                <a:srgbClr val="000000"/>
              </a:solidFill>
            </a:endParaRPr>
          </a:p>
          <a:p>
            <a:pPr marL="342900" marR="0" lvl="0" indent="-342900" algn="l" rtl="0">
              <a:lnSpc>
                <a:spcPct val="115000"/>
              </a:lnSpc>
              <a:spcBef>
                <a:spcPts val="0"/>
              </a:spcBef>
              <a:spcAft>
                <a:spcPts val="0"/>
              </a:spcAft>
              <a:buClr>
                <a:srgbClr val="000000"/>
              </a:buClr>
              <a:buSzPct val="86820"/>
              <a:buFont typeface="Arial"/>
              <a:buNone/>
            </a:pPr>
            <a:endParaRPr sz="2764" b="1"/>
          </a:p>
          <a:p>
            <a:pPr marL="0" marR="0" lvl="0" indent="0" algn="l" rtl="0">
              <a:lnSpc>
                <a:spcPct val="150000"/>
              </a:lnSpc>
              <a:spcBef>
                <a:spcPts val="0"/>
              </a:spcBef>
              <a:spcAft>
                <a:spcPts val="0"/>
              </a:spcAft>
              <a:buNone/>
            </a:pPr>
            <a:endParaRPr sz="3229" b="1"/>
          </a:p>
          <a:p>
            <a:pPr marL="0" marR="0" lvl="0" indent="0" algn="l" rtl="0">
              <a:lnSpc>
                <a:spcPct val="150000"/>
              </a:lnSpc>
              <a:spcBef>
                <a:spcPts val="0"/>
              </a:spcBef>
              <a:spcAft>
                <a:spcPts val="0"/>
              </a:spcAft>
              <a:buNone/>
            </a:pPr>
            <a:endParaRPr sz="2318" b="1"/>
          </a:p>
          <a:p>
            <a:pPr marL="342900" marR="0" lvl="0" indent="-342900" algn="l" rtl="0">
              <a:lnSpc>
                <a:spcPct val="115000"/>
              </a:lnSpc>
              <a:spcBef>
                <a:spcPts val="480"/>
              </a:spcBef>
              <a:spcAft>
                <a:spcPts val="0"/>
              </a:spcAft>
              <a:buClr>
                <a:schemeClr val="dk1"/>
              </a:buClr>
              <a:buSzPct val="100000"/>
              <a:buFont typeface="Arial"/>
              <a:buNone/>
            </a:pPr>
            <a:endParaRPr sz="2400" b="0" i="0" u="none" strike="noStrike" cap="none">
              <a:solidFill>
                <a:srgbClr val="000000"/>
              </a:solidFill>
              <a:latin typeface="Arial"/>
              <a:ea typeface="Arial"/>
              <a:cs typeface="Arial"/>
              <a:sym typeface="Arial"/>
            </a:endParaRPr>
          </a:p>
        </p:txBody>
      </p:sp>
      <p:sp>
        <p:nvSpPr>
          <p:cNvPr id="342" name="Google Shape;342;p49"/>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0"/>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ANDIAMO IN ACQUA</a:t>
            </a:r>
            <a:endParaRPr/>
          </a:p>
        </p:txBody>
      </p:sp>
      <p:sp>
        <p:nvSpPr>
          <p:cNvPr id="349" name="Google Shape;349;p50"/>
          <p:cNvSpPr txBox="1">
            <a:spLocks noGrp="1"/>
          </p:cNvSpPr>
          <p:nvPr>
            <p:ph type="body" idx="1"/>
          </p:nvPr>
        </p:nvSpPr>
        <p:spPr>
          <a:xfrm>
            <a:off x="2339752" y="771550"/>
            <a:ext cx="6615000" cy="3394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350" name="Google Shape;350;p50"/>
          <p:cNvSpPr txBox="1"/>
          <p:nvPr/>
        </p:nvSpPr>
        <p:spPr>
          <a:xfrm>
            <a:off x="2071675" y="987575"/>
            <a:ext cx="6885900" cy="3532500"/>
          </a:xfrm>
          <a:prstGeom prst="rect">
            <a:avLst/>
          </a:prstGeom>
          <a:noFill/>
          <a:ln>
            <a:noFill/>
          </a:ln>
        </p:spPr>
        <p:txBody>
          <a:bodyPr spcFirstLastPara="1" wrap="square" lIns="91425" tIns="45700" rIns="91425" bIns="45700" anchor="t" anchorCtr="0">
            <a:normAutofit fontScale="70000" lnSpcReduction="20000"/>
          </a:bodyPr>
          <a:lstStyle/>
          <a:p>
            <a:pPr marL="342900" marR="0" lvl="0" indent="-342900" algn="l" rtl="0">
              <a:lnSpc>
                <a:spcPct val="115000"/>
              </a:lnSpc>
              <a:spcBef>
                <a:spcPts val="0"/>
              </a:spcBef>
              <a:spcAft>
                <a:spcPts val="0"/>
              </a:spcAft>
              <a:buClr>
                <a:srgbClr val="000000"/>
              </a:buClr>
              <a:buSzPct val="100000"/>
              <a:buFont typeface="Arial"/>
              <a:buNone/>
            </a:pPr>
            <a:r>
              <a:rPr lang="it-IT" sz="2400" b="0" i="0" u="none" strike="noStrike" cap="none">
                <a:solidFill>
                  <a:srgbClr val="000000"/>
                </a:solidFill>
                <a:latin typeface="Arial"/>
                <a:ea typeface="Arial"/>
                <a:cs typeface="Arial"/>
                <a:sym typeface="Arial"/>
              </a:rPr>
              <a:t>	</a:t>
            </a:r>
            <a:r>
              <a:rPr lang="it-IT" sz="2400" b="1" i="0" u="none" strike="noStrike" cap="none">
                <a:solidFill>
                  <a:srgbClr val="000000"/>
                </a:solidFill>
              </a:rPr>
              <a:t>	</a:t>
            </a:r>
            <a:r>
              <a:rPr lang="it-IT" sz="2764" b="1"/>
              <a:t>I BATTELLI</a:t>
            </a:r>
            <a:r>
              <a:rPr lang="it-IT" sz="2764" b="1" i="0" u="none" strike="noStrike" cap="none">
                <a:solidFill>
                  <a:srgbClr val="000000"/>
                </a:solidFill>
              </a:rPr>
              <a:t>:  </a:t>
            </a:r>
            <a:endParaRPr sz="2764" b="1" i="0" u="none" strike="noStrike" cap="none">
              <a:solidFill>
                <a:srgbClr val="000000"/>
              </a:solidFill>
            </a:endParaRPr>
          </a:p>
          <a:p>
            <a:pPr marL="342900" marR="0" lvl="0" indent="-342900" algn="l" rtl="0">
              <a:lnSpc>
                <a:spcPct val="115000"/>
              </a:lnSpc>
              <a:spcBef>
                <a:spcPts val="0"/>
              </a:spcBef>
              <a:spcAft>
                <a:spcPts val="0"/>
              </a:spcAft>
              <a:buClr>
                <a:srgbClr val="000000"/>
              </a:buClr>
              <a:buSzPct val="86820"/>
              <a:buFont typeface="Arial"/>
              <a:buNone/>
            </a:pPr>
            <a:endParaRPr sz="2764" b="1"/>
          </a:p>
          <a:p>
            <a:pPr marL="457200" marR="0" lvl="0" indent="119290" algn="l" rtl="0">
              <a:lnSpc>
                <a:spcPct val="150000"/>
              </a:lnSpc>
              <a:spcBef>
                <a:spcPts val="0"/>
              </a:spcBef>
              <a:spcAft>
                <a:spcPts val="0"/>
              </a:spcAft>
              <a:buSzPct val="100000"/>
              <a:buChar char="●"/>
            </a:pPr>
            <a:r>
              <a:rPr lang="it-IT" sz="3229" b="1"/>
              <a:t>Battello del comitato di regata</a:t>
            </a:r>
            <a:endParaRPr sz="3229" b="1"/>
          </a:p>
          <a:p>
            <a:pPr marL="457200" marR="0" lvl="0" indent="119290" algn="l" rtl="0">
              <a:lnSpc>
                <a:spcPct val="150000"/>
              </a:lnSpc>
              <a:spcBef>
                <a:spcPts val="0"/>
              </a:spcBef>
              <a:spcAft>
                <a:spcPts val="0"/>
              </a:spcAft>
              <a:buSzPct val="100000"/>
              <a:buChar char="●"/>
            </a:pPr>
            <a:r>
              <a:rPr lang="it-IT" sz="3229" b="1"/>
              <a:t>Battello arrivi (</a:t>
            </a:r>
            <a:r>
              <a:rPr lang="it-IT" sz="3229"/>
              <a:t>se diverso dalla partenza</a:t>
            </a:r>
            <a:r>
              <a:rPr lang="it-IT" sz="3229" b="1"/>
              <a:t>)</a:t>
            </a:r>
            <a:endParaRPr sz="3229" b="1"/>
          </a:p>
          <a:p>
            <a:pPr marL="457200" marR="0" lvl="0" indent="119290" algn="l" rtl="0">
              <a:lnSpc>
                <a:spcPct val="150000"/>
              </a:lnSpc>
              <a:spcBef>
                <a:spcPts val="0"/>
              </a:spcBef>
              <a:spcAft>
                <a:spcPts val="0"/>
              </a:spcAft>
              <a:buSzPct val="100000"/>
              <a:buChar char="●"/>
            </a:pPr>
            <a:r>
              <a:rPr lang="it-IT" sz="3229" b="1"/>
              <a:t>Battello controstarter ( </a:t>
            </a:r>
            <a:r>
              <a:rPr lang="it-IT" sz="3229"/>
              <a:t>se impiegato</a:t>
            </a:r>
            <a:r>
              <a:rPr lang="it-IT" sz="3229" b="1"/>
              <a:t>)</a:t>
            </a:r>
            <a:endParaRPr sz="3229" b="1"/>
          </a:p>
          <a:p>
            <a:pPr marL="457200" marR="0" lvl="0" indent="119290" algn="l" rtl="0">
              <a:lnSpc>
                <a:spcPct val="150000"/>
              </a:lnSpc>
              <a:spcBef>
                <a:spcPts val="0"/>
              </a:spcBef>
              <a:spcAft>
                <a:spcPts val="0"/>
              </a:spcAft>
              <a:buSzPct val="100000"/>
              <a:buChar char="●"/>
            </a:pPr>
            <a:r>
              <a:rPr lang="it-IT" sz="3229" b="1"/>
              <a:t>Battelli  posaboe e boe</a:t>
            </a:r>
            <a:endParaRPr sz="3229" b="1"/>
          </a:p>
          <a:p>
            <a:pPr marL="457200" marR="0" lvl="0" indent="119290" algn="l" rtl="0">
              <a:lnSpc>
                <a:spcPct val="150000"/>
              </a:lnSpc>
              <a:spcBef>
                <a:spcPts val="0"/>
              </a:spcBef>
              <a:spcAft>
                <a:spcPts val="0"/>
              </a:spcAft>
              <a:buSzPct val="100000"/>
              <a:buChar char="●"/>
            </a:pPr>
            <a:r>
              <a:rPr lang="it-IT" sz="3229" b="1"/>
              <a:t>Gommoni di assistenza</a:t>
            </a:r>
            <a:endParaRPr sz="3229" b="1"/>
          </a:p>
          <a:p>
            <a:pPr marL="0" marR="0" lvl="0" indent="0" algn="l" rtl="0">
              <a:lnSpc>
                <a:spcPct val="150000"/>
              </a:lnSpc>
              <a:spcBef>
                <a:spcPts val="0"/>
              </a:spcBef>
              <a:spcAft>
                <a:spcPts val="0"/>
              </a:spcAft>
              <a:buNone/>
            </a:pPr>
            <a:endParaRPr sz="2318" b="1"/>
          </a:p>
          <a:p>
            <a:pPr marL="342900" marR="0" lvl="0" indent="-342900" algn="l" rtl="0">
              <a:lnSpc>
                <a:spcPct val="115000"/>
              </a:lnSpc>
              <a:spcBef>
                <a:spcPts val="480"/>
              </a:spcBef>
              <a:spcAft>
                <a:spcPts val="0"/>
              </a:spcAft>
              <a:buClr>
                <a:schemeClr val="dk1"/>
              </a:buClr>
              <a:buSzPct val="100000"/>
              <a:buFont typeface="Arial"/>
              <a:buNone/>
            </a:pPr>
            <a:endParaRPr sz="2400" b="0" i="0" u="none" strike="noStrike" cap="none">
              <a:solidFill>
                <a:srgbClr val="000000"/>
              </a:solidFill>
              <a:latin typeface="Arial"/>
              <a:ea typeface="Arial"/>
              <a:cs typeface="Arial"/>
              <a:sym typeface="Arial"/>
            </a:endParaRPr>
          </a:p>
        </p:txBody>
      </p:sp>
      <p:sp>
        <p:nvSpPr>
          <p:cNvPr id="351" name="Google Shape;351;p50"/>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1"/>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DOTAZIONI DI BORDO</a:t>
            </a:r>
            <a:endParaRPr/>
          </a:p>
        </p:txBody>
      </p:sp>
      <p:sp>
        <p:nvSpPr>
          <p:cNvPr id="358" name="Google Shape;358;p51"/>
          <p:cNvSpPr txBox="1">
            <a:spLocks noGrp="1"/>
          </p:cNvSpPr>
          <p:nvPr>
            <p:ph type="body" idx="1"/>
          </p:nvPr>
        </p:nvSpPr>
        <p:spPr>
          <a:xfrm>
            <a:off x="2339752" y="771550"/>
            <a:ext cx="6615000" cy="3394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359" name="Google Shape;359;p51"/>
          <p:cNvSpPr txBox="1"/>
          <p:nvPr/>
        </p:nvSpPr>
        <p:spPr>
          <a:xfrm>
            <a:off x="1246900" y="987575"/>
            <a:ext cx="7710900" cy="4060500"/>
          </a:xfrm>
          <a:prstGeom prst="rect">
            <a:avLst/>
          </a:prstGeom>
          <a:noFill/>
          <a:ln>
            <a:noFill/>
          </a:ln>
        </p:spPr>
        <p:txBody>
          <a:bodyPr spcFirstLastPara="1" wrap="square" lIns="91425" tIns="45700" rIns="91425" bIns="45700" anchor="t" anchorCtr="0">
            <a:normAutofit fontScale="62500" lnSpcReduction="20000"/>
          </a:bodyPr>
          <a:lstStyle/>
          <a:p>
            <a:pPr marL="342900" marR="0" lvl="0" indent="-342900" algn="l" rtl="0">
              <a:lnSpc>
                <a:spcPct val="90000"/>
              </a:lnSpc>
              <a:spcBef>
                <a:spcPts val="0"/>
              </a:spcBef>
              <a:spcAft>
                <a:spcPts val="0"/>
              </a:spcAft>
              <a:buClr>
                <a:srgbClr val="000000"/>
              </a:buClr>
              <a:buSzPct val="100000"/>
              <a:buFont typeface="Arial"/>
              <a:buNone/>
            </a:pPr>
            <a:r>
              <a:rPr lang="it-IT" sz="2400" b="0" i="0" u="none" strike="noStrike" cap="none">
                <a:solidFill>
                  <a:srgbClr val="000000"/>
                </a:solidFill>
                <a:latin typeface="Arial"/>
                <a:ea typeface="Arial"/>
                <a:cs typeface="Arial"/>
                <a:sym typeface="Arial"/>
              </a:rPr>
              <a:t>	</a:t>
            </a:r>
            <a:r>
              <a:rPr lang="it-IT" sz="3326" b="1"/>
              <a:t>SUL BATTELLO del Comitato di Regata</a:t>
            </a:r>
            <a:r>
              <a:rPr lang="it-IT" sz="3326" b="1" i="0" u="none" strike="noStrike" cap="none">
                <a:solidFill>
                  <a:srgbClr val="000000"/>
                </a:solidFill>
              </a:rPr>
              <a:t>:</a:t>
            </a:r>
            <a:endParaRPr sz="3326" b="1" i="0" u="none" strike="noStrike" cap="none">
              <a:solidFill>
                <a:srgbClr val="000000"/>
              </a:solidFill>
            </a:endParaRPr>
          </a:p>
          <a:p>
            <a:pPr marL="342900" marR="0" lvl="0" indent="-342900" algn="l" rtl="0">
              <a:lnSpc>
                <a:spcPct val="90000"/>
              </a:lnSpc>
              <a:spcBef>
                <a:spcPts val="0"/>
              </a:spcBef>
              <a:spcAft>
                <a:spcPts val="0"/>
              </a:spcAft>
              <a:buClr>
                <a:srgbClr val="000000"/>
              </a:buClr>
              <a:buSzPct val="100000"/>
              <a:buFont typeface="Arial"/>
              <a:buNone/>
            </a:pPr>
            <a:endParaRPr sz="2400" b="1"/>
          </a:p>
          <a:p>
            <a:pPr marL="342900" marR="0" lvl="0" indent="-300226" algn="l" rtl="0">
              <a:lnSpc>
                <a:spcPct val="115000"/>
              </a:lnSpc>
              <a:spcBef>
                <a:spcPts val="480"/>
              </a:spcBef>
              <a:spcAft>
                <a:spcPts val="0"/>
              </a:spcAft>
              <a:buClr>
                <a:srgbClr val="000000"/>
              </a:buClr>
              <a:buSzPct val="100000"/>
              <a:buChar char="•"/>
            </a:pPr>
            <a:r>
              <a:rPr lang="it-IT" sz="2765" b="1"/>
              <a:t>Drizze per esporre le </a:t>
            </a:r>
            <a:r>
              <a:rPr lang="it-IT" sz="2765" b="1" i="0" u="none" strike="noStrike" cap="none">
                <a:solidFill>
                  <a:srgbClr val="000000"/>
                </a:solidFill>
              </a:rPr>
              <a:t> bandiere</a:t>
            </a:r>
            <a:endParaRPr sz="2765" b="1"/>
          </a:p>
          <a:p>
            <a:pPr marL="342900" marR="0" lvl="0" indent="-300226" algn="l" rtl="0">
              <a:lnSpc>
                <a:spcPct val="115000"/>
              </a:lnSpc>
              <a:spcBef>
                <a:spcPts val="480"/>
              </a:spcBef>
              <a:spcAft>
                <a:spcPts val="0"/>
              </a:spcAft>
              <a:buClr>
                <a:srgbClr val="000000"/>
              </a:buClr>
              <a:buSzPct val="100000"/>
              <a:buChar char="•"/>
            </a:pPr>
            <a:r>
              <a:rPr lang="it-IT" sz="2765" b="1"/>
              <a:t>S</a:t>
            </a:r>
            <a:r>
              <a:rPr lang="it-IT" sz="2765" b="1" i="0" u="none" strike="noStrike" cap="none">
                <a:solidFill>
                  <a:srgbClr val="000000"/>
                </a:solidFill>
              </a:rPr>
              <a:t>et completo delle bandiere del </a:t>
            </a:r>
            <a:r>
              <a:rPr lang="it-IT" sz="2765" b="1"/>
              <a:t>Codice Internazionale dei segnali (Cis)</a:t>
            </a:r>
            <a:r>
              <a:rPr lang="it-IT" sz="2765" b="1" i="0" u="none" strike="noStrike" cap="none">
                <a:solidFill>
                  <a:srgbClr val="000000"/>
                </a:solidFill>
              </a:rPr>
              <a:t>  e quelle indicate nelle IdR (classe,arancione,blu, nera.)</a:t>
            </a:r>
            <a:endParaRPr sz="2765" b="1" i="0" u="none" strike="noStrike" cap="none">
              <a:solidFill>
                <a:srgbClr val="000000"/>
              </a:solidFill>
            </a:endParaRPr>
          </a:p>
          <a:p>
            <a:pPr marL="342900" marR="0" lvl="0" indent="-300226" algn="l" rtl="0">
              <a:lnSpc>
                <a:spcPct val="115000"/>
              </a:lnSpc>
              <a:spcBef>
                <a:spcPts val="480"/>
              </a:spcBef>
              <a:spcAft>
                <a:spcPts val="0"/>
              </a:spcAft>
              <a:buClr>
                <a:srgbClr val="000000"/>
              </a:buClr>
              <a:buSzPct val="100000"/>
              <a:buChar char="•"/>
            </a:pPr>
            <a:r>
              <a:rPr lang="it-IT" sz="2765" b="1" i="0" u="none" strike="noStrike" cap="none">
                <a:solidFill>
                  <a:srgbClr val="000000"/>
                </a:solidFill>
              </a:rPr>
              <a:t>Trombe </a:t>
            </a:r>
            <a:endParaRPr sz="2765" b="1" i="0" u="none" strike="noStrike" cap="none">
              <a:solidFill>
                <a:srgbClr val="000000"/>
              </a:solidFill>
            </a:endParaRPr>
          </a:p>
          <a:p>
            <a:pPr marL="342900" marR="0" lvl="0" indent="-300226" algn="l" rtl="0">
              <a:lnSpc>
                <a:spcPct val="115000"/>
              </a:lnSpc>
              <a:spcBef>
                <a:spcPts val="480"/>
              </a:spcBef>
              <a:spcAft>
                <a:spcPts val="0"/>
              </a:spcAft>
              <a:buSzPct val="100000"/>
              <a:buChar char="•"/>
            </a:pPr>
            <a:r>
              <a:rPr lang="it-IT" sz="2765" b="1"/>
              <a:t>Radio</a:t>
            </a:r>
            <a:endParaRPr sz="2765" b="1"/>
          </a:p>
          <a:p>
            <a:pPr marL="342900" marR="0" lvl="0" indent="-300226" algn="l" rtl="0">
              <a:lnSpc>
                <a:spcPct val="115000"/>
              </a:lnSpc>
              <a:spcBef>
                <a:spcPts val="480"/>
              </a:spcBef>
              <a:spcAft>
                <a:spcPts val="0"/>
              </a:spcAft>
              <a:buClr>
                <a:srgbClr val="FF0000"/>
              </a:buClr>
              <a:buSzPct val="100000"/>
              <a:buChar char="•"/>
            </a:pPr>
            <a:r>
              <a:rPr lang="it-IT" sz="2765" b="1" i="0" u="none" strike="noStrike" cap="none">
                <a:solidFill>
                  <a:srgbClr val="FF0000"/>
                </a:solidFill>
              </a:rPr>
              <a:t>Binocolo  (in rosso le dotazioni personali degli UdR)</a:t>
            </a:r>
            <a:endParaRPr sz="2765" b="1" i="0" u="none" strike="noStrike" cap="none">
              <a:solidFill>
                <a:srgbClr val="FF0000"/>
              </a:solidFill>
            </a:endParaRPr>
          </a:p>
          <a:p>
            <a:pPr marL="342900" marR="0" lvl="0" indent="-300226" algn="l" rtl="0">
              <a:lnSpc>
                <a:spcPct val="115000"/>
              </a:lnSpc>
              <a:spcBef>
                <a:spcPts val="480"/>
              </a:spcBef>
              <a:spcAft>
                <a:spcPts val="0"/>
              </a:spcAft>
              <a:buClr>
                <a:srgbClr val="FF0000"/>
              </a:buClr>
              <a:buSzPct val="100000"/>
              <a:buChar char="•"/>
            </a:pPr>
            <a:r>
              <a:rPr lang="it-IT" sz="2765" b="1" i="0" u="none" strike="noStrike" cap="none">
                <a:solidFill>
                  <a:srgbClr val="FF0000"/>
                </a:solidFill>
              </a:rPr>
              <a:t>Bussola</a:t>
            </a:r>
            <a:endParaRPr sz="2765" b="1" i="0" u="none" strike="noStrike" cap="none">
              <a:solidFill>
                <a:srgbClr val="FF0000"/>
              </a:solidFill>
            </a:endParaRPr>
          </a:p>
          <a:p>
            <a:pPr marL="342900" marR="0" lvl="0" indent="-300226" algn="l" rtl="0">
              <a:lnSpc>
                <a:spcPct val="115000"/>
              </a:lnSpc>
              <a:spcBef>
                <a:spcPts val="480"/>
              </a:spcBef>
              <a:spcAft>
                <a:spcPts val="0"/>
              </a:spcAft>
              <a:buClr>
                <a:srgbClr val="FF0000"/>
              </a:buClr>
              <a:buSzPct val="100000"/>
              <a:buChar char="•"/>
            </a:pPr>
            <a:r>
              <a:rPr lang="it-IT" sz="2765" b="1" i="0" u="none" strike="noStrike" cap="none">
                <a:solidFill>
                  <a:srgbClr val="FF0000"/>
                </a:solidFill>
              </a:rPr>
              <a:t>Anemometro</a:t>
            </a:r>
            <a:endParaRPr sz="2765" b="1" i="0" u="none" strike="noStrike" cap="none">
              <a:solidFill>
                <a:srgbClr val="FF0000"/>
              </a:solidFill>
            </a:endParaRPr>
          </a:p>
          <a:p>
            <a:pPr marL="342900" marR="0" lvl="0" indent="-300226" algn="l" rtl="0">
              <a:lnSpc>
                <a:spcPct val="115000"/>
              </a:lnSpc>
              <a:spcBef>
                <a:spcPts val="480"/>
              </a:spcBef>
              <a:spcAft>
                <a:spcPts val="0"/>
              </a:spcAft>
              <a:buClr>
                <a:srgbClr val="FF0000"/>
              </a:buClr>
              <a:buSzPct val="100000"/>
              <a:buChar char="•"/>
            </a:pPr>
            <a:r>
              <a:rPr lang="it-IT" sz="2765" b="1" i="0" u="none" strike="noStrike" cap="none">
                <a:solidFill>
                  <a:srgbClr val="FF0000"/>
                </a:solidFill>
              </a:rPr>
              <a:t>Segnavento</a:t>
            </a:r>
            <a:endParaRPr sz="2765" b="1" i="0" u="none" strike="noStrike" cap="none">
              <a:solidFill>
                <a:srgbClr val="FF0000"/>
              </a:solidFill>
            </a:endParaRPr>
          </a:p>
          <a:p>
            <a:pPr marL="342900" marR="0" lvl="0" indent="-300226" algn="l" rtl="0">
              <a:lnSpc>
                <a:spcPct val="115000"/>
              </a:lnSpc>
              <a:spcBef>
                <a:spcPts val="480"/>
              </a:spcBef>
              <a:spcAft>
                <a:spcPts val="0"/>
              </a:spcAft>
              <a:buClr>
                <a:srgbClr val="000000"/>
              </a:buClr>
              <a:buSzPct val="100000"/>
              <a:buChar char="•"/>
            </a:pPr>
            <a:r>
              <a:rPr lang="it-IT" sz="2765" b="1" i="0" u="none" strike="noStrike" cap="none">
                <a:solidFill>
                  <a:srgbClr val="000000"/>
                </a:solidFill>
              </a:rPr>
              <a:t>Tabella per i gradi bussola (se richiest</a:t>
            </a:r>
            <a:r>
              <a:rPr lang="it-IT" sz="2765" b="1"/>
              <a:t>i</a:t>
            </a:r>
            <a:r>
              <a:rPr lang="it-IT" sz="2765" b="1" i="0" u="none" strike="noStrike" cap="none">
                <a:solidFill>
                  <a:srgbClr val="000000"/>
                </a:solidFill>
              </a:rPr>
              <a:t>)</a:t>
            </a:r>
            <a:endParaRPr sz="2765" b="1" i="0" u="none" strike="noStrike" cap="none">
              <a:solidFill>
                <a:srgbClr val="000000"/>
              </a:solidFill>
            </a:endParaRPr>
          </a:p>
          <a:p>
            <a:pPr marL="342900" marR="0" lvl="0" indent="-300226" algn="l" rtl="0">
              <a:lnSpc>
                <a:spcPct val="115000"/>
              </a:lnSpc>
              <a:spcBef>
                <a:spcPts val="480"/>
              </a:spcBef>
              <a:spcAft>
                <a:spcPts val="0"/>
              </a:spcAft>
              <a:buClr>
                <a:srgbClr val="000000"/>
              </a:buClr>
              <a:buSzPct val="100000"/>
              <a:buChar char="•"/>
            </a:pPr>
            <a:r>
              <a:rPr lang="it-IT" sz="2765" b="1"/>
              <a:t>Tabella</a:t>
            </a:r>
            <a:r>
              <a:rPr lang="it-IT" sz="2765" b="1" i="0" u="none" strike="noStrike" cap="none">
                <a:solidFill>
                  <a:srgbClr val="000000"/>
                </a:solidFill>
              </a:rPr>
              <a:t> per altre segnalazioni. (</a:t>
            </a:r>
            <a:r>
              <a:rPr lang="it-IT" sz="2765" b="1"/>
              <a:t>ocs,ufd,bfd …)</a:t>
            </a:r>
            <a:endParaRPr sz="2765" b="1" i="0" u="none" strike="noStrike" cap="none">
              <a:solidFill>
                <a:srgbClr val="000000"/>
              </a:solidFill>
            </a:endParaRPr>
          </a:p>
          <a:p>
            <a:pPr marL="342900" marR="0" lvl="0" indent="-342900" algn="l" rtl="0">
              <a:lnSpc>
                <a:spcPct val="90000"/>
              </a:lnSpc>
              <a:spcBef>
                <a:spcPts val="480"/>
              </a:spcBef>
              <a:spcAft>
                <a:spcPts val="0"/>
              </a:spcAft>
              <a:buClr>
                <a:schemeClr val="dk1"/>
              </a:buClr>
              <a:buSzPct val="100000"/>
              <a:buFont typeface="Arial"/>
              <a:buNone/>
            </a:pPr>
            <a:endParaRPr sz="2400" b="0" i="0" u="none" strike="noStrike" cap="none">
              <a:solidFill>
                <a:srgbClr val="000000"/>
              </a:solidFill>
              <a:latin typeface="Arial"/>
              <a:ea typeface="Arial"/>
              <a:cs typeface="Arial"/>
              <a:sym typeface="Arial"/>
            </a:endParaRPr>
          </a:p>
        </p:txBody>
      </p:sp>
      <p:sp>
        <p:nvSpPr>
          <p:cNvPr id="360" name="Google Shape;360;p51"/>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2"/>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DRIZZE</a:t>
            </a:r>
            <a:endParaRPr/>
          </a:p>
        </p:txBody>
      </p:sp>
      <p:sp>
        <p:nvSpPr>
          <p:cNvPr id="367" name="Google Shape;367;p52"/>
          <p:cNvSpPr txBox="1">
            <a:spLocks noGrp="1"/>
          </p:cNvSpPr>
          <p:nvPr>
            <p:ph type="body" idx="1"/>
          </p:nvPr>
        </p:nvSpPr>
        <p:spPr>
          <a:xfrm>
            <a:off x="2339752" y="771550"/>
            <a:ext cx="6615000" cy="3394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368" name="Google Shape;368;p52"/>
          <p:cNvSpPr txBox="1"/>
          <p:nvPr/>
        </p:nvSpPr>
        <p:spPr>
          <a:xfrm>
            <a:off x="1220900" y="1279800"/>
            <a:ext cx="2571900" cy="40605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rgbClr val="000000"/>
              </a:buClr>
              <a:buSzPts val="2400"/>
              <a:buFont typeface="Arial"/>
              <a:buNone/>
            </a:pPr>
            <a:r>
              <a:rPr lang="it-IT"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342900" marR="0" lvl="0" indent="-342900" algn="l" rtl="0">
              <a:lnSpc>
                <a:spcPct val="90000"/>
              </a:lnSpc>
              <a:spcBef>
                <a:spcPts val="0"/>
              </a:spcBef>
              <a:spcAft>
                <a:spcPts val="0"/>
              </a:spcAft>
              <a:buClr>
                <a:srgbClr val="000000"/>
              </a:buClr>
              <a:buSzPts val="2400"/>
              <a:buFont typeface="Arial"/>
              <a:buNone/>
            </a:pPr>
            <a:endParaRPr sz="1700" b="1"/>
          </a:p>
          <a:p>
            <a:pPr marL="342900" marR="0" lvl="0" indent="-342900" algn="l" rtl="0">
              <a:lnSpc>
                <a:spcPct val="90000"/>
              </a:lnSpc>
              <a:spcBef>
                <a:spcPts val="0"/>
              </a:spcBef>
              <a:spcAft>
                <a:spcPts val="0"/>
              </a:spcAft>
              <a:buClr>
                <a:srgbClr val="000000"/>
              </a:buClr>
              <a:buSzPts val="2400"/>
              <a:buFont typeface="Arial"/>
              <a:buNone/>
            </a:pPr>
            <a:endParaRPr sz="1700" b="1"/>
          </a:p>
          <a:p>
            <a:pPr marL="0" marR="0" lvl="0" indent="0" algn="l" rtl="0">
              <a:lnSpc>
                <a:spcPct val="90000"/>
              </a:lnSpc>
              <a:spcBef>
                <a:spcPts val="0"/>
              </a:spcBef>
              <a:spcAft>
                <a:spcPts val="0"/>
              </a:spcAft>
              <a:buClr>
                <a:srgbClr val="000000"/>
              </a:buClr>
              <a:buSzPts val="2400"/>
              <a:buFont typeface="Arial"/>
              <a:buNone/>
            </a:pPr>
            <a:r>
              <a:rPr lang="it-IT" sz="1700" b="1"/>
              <a:t>Esempio di drizze e di Bandiera arancione indicante la linea di partenza</a:t>
            </a:r>
            <a:endParaRPr sz="1700" b="1"/>
          </a:p>
          <a:p>
            <a:pPr marL="342900" marR="0" lvl="0" indent="-342900" algn="l" rtl="0">
              <a:lnSpc>
                <a:spcPct val="90000"/>
              </a:lnSpc>
              <a:spcBef>
                <a:spcPts val="0"/>
              </a:spcBef>
              <a:spcAft>
                <a:spcPts val="0"/>
              </a:spcAft>
              <a:buClr>
                <a:srgbClr val="000000"/>
              </a:buClr>
              <a:buSzPts val="2400"/>
              <a:buFont typeface="Arial"/>
              <a:buNone/>
            </a:pPr>
            <a:endParaRPr sz="2200" b="1"/>
          </a:p>
          <a:p>
            <a:pPr marL="342900" marR="0" lvl="0" indent="-342900" algn="l" rtl="0">
              <a:lnSpc>
                <a:spcPct val="90000"/>
              </a:lnSpc>
              <a:spcBef>
                <a:spcPts val="0"/>
              </a:spcBef>
              <a:spcAft>
                <a:spcPts val="0"/>
              </a:spcAft>
              <a:buClr>
                <a:srgbClr val="000000"/>
              </a:buClr>
              <a:buSzPts val="2400"/>
              <a:buFont typeface="Arial"/>
              <a:buNone/>
            </a:pPr>
            <a:endParaRPr sz="2400" b="1"/>
          </a:p>
          <a:p>
            <a:pPr marL="0" marR="0" lvl="0" indent="0" algn="l" rtl="0">
              <a:lnSpc>
                <a:spcPct val="115000"/>
              </a:lnSpc>
              <a:spcBef>
                <a:spcPts val="480"/>
              </a:spcBef>
              <a:spcAft>
                <a:spcPts val="0"/>
              </a:spcAft>
              <a:buNone/>
            </a:pPr>
            <a:endParaRPr sz="2765" b="1" i="0" u="none" strike="noStrike" cap="none">
              <a:solidFill>
                <a:srgbClr val="000000"/>
              </a:solidFill>
            </a:endParaRPr>
          </a:p>
          <a:p>
            <a:pPr marL="342900" marR="0" lvl="0" indent="-342900" algn="l" rtl="0">
              <a:lnSpc>
                <a:spcPct val="9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69" name="Google Shape;369;p52"/>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26</a:t>
            </a:fld>
            <a:endParaRPr/>
          </a:p>
        </p:txBody>
      </p:sp>
      <p:pic>
        <p:nvPicPr>
          <p:cNvPr id="370" name="Google Shape;370;p52"/>
          <p:cNvPicPr preferRelativeResize="0"/>
          <p:nvPr/>
        </p:nvPicPr>
        <p:blipFill>
          <a:blip r:embed="rId3">
            <a:alphaModFix/>
          </a:blip>
          <a:stretch>
            <a:fillRect/>
          </a:stretch>
        </p:blipFill>
        <p:spPr>
          <a:xfrm>
            <a:off x="3925625" y="1279800"/>
            <a:ext cx="4594925" cy="3657200"/>
          </a:xfrm>
          <a:prstGeom prst="rect">
            <a:avLst/>
          </a:prstGeom>
          <a:noFill/>
          <a:ln>
            <a:noFill/>
          </a:ln>
        </p:spPr>
      </p:pic>
      <p:sp>
        <p:nvSpPr>
          <p:cNvPr id="371" name="Google Shape;371;p52"/>
          <p:cNvSpPr/>
          <p:nvPr/>
        </p:nvSpPr>
        <p:spPr>
          <a:xfrm>
            <a:off x="3792800" y="2571750"/>
            <a:ext cx="1037400" cy="565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3"/>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TROMBE</a:t>
            </a:r>
            <a:endParaRPr/>
          </a:p>
        </p:txBody>
      </p:sp>
      <p:sp>
        <p:nvSpPr>
          <p:cNvPr id="378" name="Google Shape;378;p53"/>
          <p:cNvSpPr txBox="1"/>
          <p:nvPr/>
        </p:nvSpPr>
        <p:spPr>
          <a:xfrm>
            <a:off x="1584625" y="1143000"/>
            <a:ext cx="7370400" cy="3444900"/>
          </a:xfrm>
          <a:prstGeom prst="rect">
            <a:avLst/>
          </a:prstGeom>
          <a:noFill/>
          <a:ln>
            <a:noFill/>
          </a:ln>
        </p:spPr>
        <p:txBody>
          <a:bodyPr spcFirstLastPara="1" wrap="square" lIns="91425" tIns="45700" rIns="91425" bIns="45700" anchor="t" anchorCtr="0">
            <a:normAutofit fontScale="40000"/>
          </a:bodyPr>
          <a:lstStyle/>
          <a:p>
            <a:pPr marL="342900" marR="0" lvl="0" indent="-313615" algn="l" rtl="0">
              <a:lnSpc>
                <a:spcPct val="150000"/>
              </a:lnSpc>
              <a:spcBef>
                <a:spcPts val="0"/>
              </a:spcBef>
              <a:spcAft>
                <a:spcPts val="0"/>
              </a:spcAft>
              <a:buClr>
                <a:srgbClr val="000000"/>
              </a:buClr>
              <a:buSzPct val="100000"/>
              <a:buChar char="•"/>
            </a:pPr>
            <a:r>
              <a:rPr lang="it-IT" sz="4797" b="1"/>
              <a:t>L’esposizione di tutte le bandiere è accompagnata da suoni.</a:t>
            </a:r>
            <a:endParaRPr sz="4797" b="1"/>
          </a:p>
          <a:p>
            <a:pPr marL="342900" marR="0" lvl="0" indent="-313615" algn="l" rtl="0">
              <a:lnSpc>
                <a:spcPct val="150000"/>
              </a:lnSpc>
              <a:spcBef>
                <a:spcPts val="0"/>
              </a:spcBef>
              <a:spcAft>
                <a:spcPts val="0"/>
              </a:spcAft>
              <a:buSzPct val="100000"/>
              <a:buChar char="•"/>
            </a:pPr>
            <a:r>
              <a:rPr lang="it-IT" sz="4797" b="1"/>
              <a:t>Alcuni Battelli hanno impianti di suono autonomi</a:t>
            </a:r>
            <a:endParaRPr sz="4797" b="1"/>
          </a:p>
          <a:p>
            <a:pPr marL="342900" marR="0" lvl="0" indent="-313615" algn="l" rtl="0">
              <a:lnSpc>
                <a:spcPct val="150000"/>
              </a:lnSpc>
              <a:spcBef>
                <a:spcPts val="434"/>
              </a:spcBef>
              <a:spcAft>
                <a:spcPts val="0"/>
              </a:spcAft>
              <a:buClr>
                <a:srgbClr val="000000"/>
              </a:buClr>
              <a:buSzPct val="100000"/>
              <a:buChar char="•"/>
            </a:pPr>
            <a:r>
              <a:rPr lang="it-IT" sz="4797" b="1"/>
              <a:t>in tutti gli altri casi servono trombette a gas e ricariche adeguate per la manifestazione</a:t>
            </a:r>
            <a:endParaRPr sz="4797" b="1"/>
          </a:p>
          <a:p>
            <a:pPr marL="342900" marR="0" lvl="0" indent="-313615" algn="l" rtl="0">
              <a:lnSpc>
                <a:spcPct val="150000"/>
              </a:lnSpc>
              <a:spcBef>
                <a:spcPts val="434"/>
              </a:spcBef>
              <a:spcAft>
                <a:spcPts val="0"/>
              </a:spcAft>
              <a:buSzPct val="100000"/>
              <a:buChar char="•"/>
            </a:pPr>
            <a:r>
              <a:rPr lang="it-IT" sz="4797" b="1"/>
              <a:t>I suoni devono essere uditi da molto lontano, almeno lungo tutta la linea di partenza.</a:t>
            </a:r>
            <a:endParaRPr sz="4797" b="1"/>
          </a:p>
          <a:p>
            <a:pPr marL="0" marR="0" lvl="0" indent="0" algn="l" rtl="0">
              <a:lnSpc>
                <a:spcPct val="150000"/>
              </a:lnSpc>
              <a:spcBef>
                <a:spcPts val="434"/>
              </a:spcBef>
              <a:spcAft>
                <a:spcPts val="0"/>
              </a:spcAft>
              <a:buNone/>
            </a:pPr>
            <a:endParaRPr sz="1400" b="1" i="0" u="none" strike="noStrike" cap="none">
              <a:solidFill>
                <a:srgbClr val="000000"/>
              </a:solidFill>
            </a:endParaRPr>
          </a:p>
        </p:txBody>
      </p:sp>
      <p:sp>
        <p:nvSpPr>
          <p:cNvPr id="379" name="Google Shape;379;p53"/>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4"/>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TABELLONE - LAVAGNA</a:t>
            </a:r>
            <a:endParaRPr/>
          </a:p>
        </p:txBody>
      </p:sp>
      <p:sp>
        <p:nvSpPr>
          <p:cNvPr id="386" name="Google Shape;386;p54"/>
          <p:cNvSpPr txBox="1"/>
          <p:nvPr/>
        </p:nvSpPr>
        <p:spPr>
          <a:xfrm>
            <a:off x="1584625" y="1143000"/>
            <a:ext cx="2623800" cy="3444900"/>
          </a:xfrm>
          <a:prstGeom prst="rect">
            <a:avLst/>
          </a:prstGeom>
          <a:noFill/>
          <a:ln>
            <a:noFill/>
          </a:ln>
        </p:spPr>
        <p:txBody>
          <a:bodyPr spcFirstLastPara="1" wrap="square" lIns="91425" tIns="45700" rIns="91425" bIns="45700" anchor="t" anchorCtr="0">
            <a:normAutofit/>
          </a:bodyPr>
          <a:lstStyle/>
          <a:p>
            <a:pPr marL="269999" marR="0" lvl="0" indent="0" algn="l" rtl="0">
              <a:lnSpc>
                <a:spcPct val="100000"/>
              </a:lnSpc>
              <a:spcBef>
                <a:spcPts val="0"/>
              </a:spcBef>
              <a:spcAft>
                <a:spcPts val="0"/>
              </a:spcAft>
              <a:buNone/>
            </a:pPr>
            <a:endParaRPr sz="1762" b="1"/>
          </a:p>
          <a:p>
            <a:pPr marL="269999" marR="0" lvl="0" indent="0" algn="l" rtl="0">
              <a:lnSpc>
                <a:spcPct val="100000"/>
              </a:lnSpc>
              <a:spcBef>
                <a:spcPts val="0"/>
              </a:spcBef>
              <a:spcAft>
                <a:spcPts val="0"/>
              </a:spcAft>
              <a:buNone/>
            </a:pPr>
            <a:endParaRPr sz="1762" b="1"/>
          </a:p>
          <a:p>
            <a:pPr marL="269999" marR="0" lvl="0" indent="0" algn="l" rtl="0">
              <a:lnSpc>
                <a:spcPct val="100000"/>
              </a:lnSpc>
              <a:spcBef>
                <a:spcPts val="0"/>
              </a:spcBef>
              <a:spcAft>
                <a:spcPts val="0"/>
              </a:spcAft>
              <a:buNone/>
            </a:pPr>
            <a:r>
              <a:rPr lang="it-IT" sz="1762" b="1"/>
              <a:t>Esempio di tabellone per indicare le barche partite in anticipo</a:t>
            </a:r>
            <a:endParaRPr sz="1762" b="1"/>
          </a:p>
          <a:p>
            <a:pPr marL="269999" marR="0" lvl="0" indent="0" algn="l" rtl="0">
              <a:lnSpc>
                <a:spcPct val="100000"/>
              </a:lnSpc>
              <a:spcBef>
                <a:spcPts val="0"/>
              </a:spcBef>
              <a:spcAft>
                <a:spcPts val="0"/>
              </a:spcAft>
              <a:buNone/>
            </a:pPr>
            <a:r>
              <a:rPr lang="it-IT" sz="1762"/>
              <a:t>( in questo caso molte!)</a:t>
            </a:r>
            <a:endParaRPr sz="1762"/>
          </a:p>
          <a:p>
            <a:pPr marL="0" marR="0" lvl="0" indent="0" algn="l" rtl="0">
              <a:lnSpc>
                <a:spcPct val="150000"/>
              </a:lnSpc>
              <a:spcBef>
                <a:spcPts val="434"/>
              </a:spcBef>
              <a:spcAft>
                <a:spcPts val="0"/>
              </a:spcAft>
              <a:buNone/>
            </a:pPr>
            <a:endParaRPr sz="1400" b="1" i="0" u="none" strike="noStrike" cap="none">
              <a:solidFill>
                <a:srgbClr val="000000"/>
              </a:solidFill>
            </a:endParaRPr>
          </a:p>
        </p:txBody>
      </p:sp>
      <p:sp>
        <p:nvSpPr>
          <p:cNvPr id="387" name="Google Shape;387;p54"/>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28</a:t>
            </a:fld>
            <a:endParaRPr/>
          </a:p>
        </p:txBody>
      </p:sp>
      <p:pic>
        <p:nvPicPr>
          <p:cNvPr id="388" name="Google Shape;388;p54"/>
          <p:cNvPicPr preferRelativeResize="0"/>
          <p:nvPr/>
        </p:nvPicPr>
        <p:blipFill rotWithShape="1">
          <a:blip r:embed="rId3">
            <a:alphaModFix/>
          </a:blip>
          <a:srcRect t="22729" b="23232"/>
          <a:stretch/>
        </p:blipFill>
        <p:spPr>
          <a:xfrm>
            <a:off x="4948125" y="813250"/>
            <a:ext cx="3415524" cy="41044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5"/>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RADIO  -  COMUNICAZIONI</a:t>
            </a:r>
            <a:endParaRPr/>
          </a:p>
        </p:txBody>
      </p:sp>
      <p:sp>
        <p:nvSpPr>
          <p:cNvPr id="395" name="Google Shape;395;p55"/>
          <p:cNvSpPr txBox="1"/>
          <p:nvPr/>
        </p:nvSpPr>
        <p:spPr>
          <a:xfrm>
            <a:off x="2071670" y="1469876"/>
            <a:ext cx="6883200" cy="3118200"/>
          </a:xfrm>
          <a:prstGeom prst="rect">
            <a:avLst/>
          </a:prstGeom>
          <a:noFill/>
          <a:ln>
            <a:noFill/>
          </a:ln>
        </p:spPr>
        <p:txBody>
          <a:bodyPr spcFirstLastPara="1" wrap="square" lIns="91425" tIns="45700" rIns="91425" bIns="45700" anchor="t" anchorCtr="0">
            <a:normAutofit fontScale="77500"/>
          </a:bodyPr>
          <a:lstStyle/>
          <a:p>
            <a:pPr marL="342900" marR="0" lvl="0" indent="-329565" algn="l" rtl="0">
              <a:lnSpc>
                <a:spcPct val="150000"/>
              </a:lnSpc>
              <a:spcBef>
                <a:spcPts val="0"/>
              </a:spcBef>
              <a:spcAft>
                <a:spcPts val="0"/>
              </a:spcAft>
              <a:buClr>
                <a:srgbClr val="000000"/>
              </a:buClr>
              <a:buSzPct val="100000"/>
              <a:buChar char="•"/>
            </a:pPr>
            <a:r>
              <a:rPr lang="it-IT" sz="2800" b="1" i="0" u="none" strike="noStrike" cap="none">
                <a:solidFill>
                  <a:srgbClr val="000000"/>
                </a:solidFill>
              </a:rPr>
              <a:t>Qualità e quantità di radio VHF o altro tipo di apparecchi</a:t>
            </a:r>
            <a:r>
              <a:rPr lang="it-IT" sz="2800" b="1"/>
              <a:t>o di comunicazione</a:t>
            </a:r>
            <a:endParaRPr sz="1400" b="1" i="0" u="none" strike="noStrike" cap="none">
              <a:solidFill>
                <a:srgbClr val="000000"/>
              </a:solidFill>
            </a:endParaRPr>
          </a:p>
          <a:p>
            <a:pPr marL="342900" marR="0" lvl="0" indent="-329565" algn="l" rtl="0">
              <a:lnSpc>
                <a:spcPct val="150000"/>
              </a:lnSpc>
              <a:spcBef>
                <a:spcPts val="434"/>
              </a:spcBef>
              <a:spcAft>
                <a:spcPts val="0"/>
              </a:spcAft>
              <a:buClr>
                <a:srgbClr val="000000"/>
              </a:buClr>
              <a:buSzPct val="100000"/>
              <a:buChar char="•"/>
            </a:pPr>
            <a:r>
              <a:rPr lang="it-IT" sz="2800" b="1" i="0" u="none" strike="noStrike" cap="none">
                <a:solidFill>
                  <a:srgbClr val="000000"/>
                </a:solidFill>
              </a:rPr>
              <a:t>Canali radio a disposizione</a:t>
            </a:r>
            <a:endParaRPr sz="1400" b="1" i="0" u="none" strike="noStrike" cap="none">
              <a:solidFill>
                <a:srgbClr val="000000"/>
              </a:solidFill>
            </a:endParaRPr>
          </a:p>
          <a:p>
            <a:pPr marL="342900" marR="0" lvl="0" indent="-329565" algn="l" rtl="0">
              <a:lnSpc>
                <a:spcPct val="150000"/>
              </a:lnSpc>
              <a:spcBef>
                <a:spcPts val="434"/>
              </a:spcBef>
              <a:spcAft>
                <a:spcPts val="0"/>
              </a:spcAft>
              <a:buClr>
                <a:srgbClr val="000000"/>
              </a:buClr>
              <a:buSzPct val="100000"/>
              <a:buChar char="•"/>
            </a:pPr>
            <a:r>
              <a:rPr lang="it-IT" sz="2800" b="1" i="0" u="none" strike="noStrike" cap="none">
                <a:solidFill>
                  <a:srgbClr val="000000"/>
                </a:solidFill>
              </a:rPr>
              <a:t>Mezzi in acqua con radio a bordo</a:t>
            </a:r>
            <a:endParaRPr sz="1400" b="1" i="0" u="none" strike="noStrike" cap="none">
              <a:solidFill>
                <a:srgbClr val="000000"/>
              </a:solidFill>
            </a:endParaRPr>
          </a:p>
          <a:p>
            <a:pPr marL="342900" marR="0" lvl="0" indent="-329565" algn="l" rtl="0">
              <a:lnSpc>
                <a:spcPct val="150000"/>
              </a:lnSpc>
              <a:spcBef>
                <a:spcPts val="434"/>
              </a:spcBef>
              <a:spcAft>
                <a:spcPts val="0"/>
              </a:spcAft>
              <a:buClr>
                <a:srgbClr val="000000"/>
              </a:buClr>
              <a:buSzPct val="100000"/>
              <a:buChar char="•"/>
            </a:pPr>
            <a:r>
              <a:rPr lang="it-IT" sz="2800" b="1" i="0" u="none" strike="noStrike" cap="none">
                <a:solidFill>
                  <a:srgbClr val="000000"/>
                </a:solidFill>
              </a:rPr>
              <a:t>Lista dei numeri dei telefoni degli incaricati dei vari settori </a:t>
            </a:r>
            <a:r>
              <a:rPr lang="it-IT" sz="2800" i="0" u="none" strike="noStrike" cap="none">
                <a:solidFill>
                  <a:srgbClr val="000000"/>
                </a:solidFill>
              </a:rPr>
              <a:t>( in caso le radio non funzionassero)</a:t>
            </a:r>
            <a:endParaRPr sz="1400" i="0" u="none" strike="noStrike" cap="none">
              <a:solidFill>
                <a:srgbClr val="000000"/>
              </a:solidFill>
            </a:endParaRPr>
          </a:p>
        </p:txBody>
      </p:sp>
      <p:sp>
        <p:nvSpPr>
          <p:cNvPr id="396" name="Google Shape;396;p55"/>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TIPI DI REGATE</a:t>
            </a:r>
            <a:endParaRPr/>
          </a:p>
        </p:txBody>
      </p:sp>
      <p:sp>
        <p:nvSpPr>
          <p:cNvPr id="142" name="Google Shape;142;p29"/>
          <p:cNvSpPr txBox="1">
            <a:spLocks noGrp="1"/>
          </p:cNvSpPr>
          <p:nvPr>
            <p:ph type="body" idx="1"/>
          </p:nvPr>
        </p:nvSpPr>
        <p:spPr>
          <a:xfrm>
            <a:off x="1298875" y="771550"/>
            <a:ext cx="7656000" cy="41121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143" name="Google Shape;143;p29"/>
          <p:cNvSpPr txBox="1"/>
          <p:nvPr/>
        </p:nvSpPr>
        <p:spPr>
          <a:xfrm>
            <a:off x="1298875" y="1258200"/>
            <a:ext cx="7656000" cy="3885300"/>
          </a:xfrm>
          <a:prstGeom prst="rect">
            <a:avLst/>
          </a:prstGeom>
          <a:noFill/>
          <a:ln>
            <a:noFill/>
          </a:ln>
        </p:spPr>
        <p:txBody>
          <a:bodyPr spcFirstLastPara="1" wrap="square" lIns="91425" tIns="45700" rIns="91425" bIns="45700" anchor="t" anchorCtr="0">
            <a:normAutofit/>
          </a:bodyPr>
          <a:lstStyle/>
          <a:p>
            <a:pPr marL="342900" marR="0" lvl="0" indent="-317500" algn="l" rtl="0">
              <a:lnSpc>
                <a:spcPct val="115000"/>
              </a:lnSpc>
              <a:spcBef>
                <a:spcPts val="0"/>
              </a:spcBef>
              <a:spcAft>
                <a:spcPts val="0"/>
              </a:spcAft>
              <a:buClr>
                <a:srgbClr val="000000"/>
              </a:buClr>
              <a:buSzPts val="2200"/>
              <a:buFont typeface="Arial"/>
              <a:buChar char="•"/>
            </a:pPr>
            <a:r>
              <a:rPr lang="it-IT" sz="2200" b="1"/>
              <a:t>Di flotta</a:t>
            </a:r>
            <a:r>
              <a:rPr lang="it-IT" sz="2200"/>
              <a:t> ( tante barche vince chi arriva primo)</a:t>
            </a:r>
            <a:endParaRPr sz="2200"/>
          </a:p>
          <a:p>
            <a:pPr marL="342900" marR="0" lvl="0" indent="-317500" algn="l" rtl="0">
              <a:lnSpc>
                <a:spcPct val="115000"/>
              </a:lnSpc>
              <a:spcBef>
                <a:spcPts val="0"/>
              </a:spcBef>
              <a:spcAft>
                <a:spcPts val="0"/>
              </a:spcAft>
              <a:buSzPts val="2200"/>
              <a:buChar char="•"/>
            </a:pPr>
            <a:r>
              <a:rPr lang="it-IT" sz="2200" b="1"/>
              <a:t>A squadre</a:t>
            </a:r>
            <a:r>
              <a:rPr lang="it-IT" sz="2200"/>
              <a:t> (squadre composte dai 3 o 4  barche si incontrano fra di loro e vince la squadra migliore)</a:t>
            </a:r>
            <a:endParaRPr sz="2200"/>
          </a:p>
          <a:p>
            <a:pPr marL="342900" marR="0" lvl="0" indent="-317500" algn="l" rtl="0">
              <a:lnSpc>
                <a:spcPct val="115000"/>
              </a:lnSpc>
              <a:spcBef>
                <a:spcPts val="0"/>
              </a:spcBef>
              <a:spcAft>
                <a:spcPts val="0"/>
              </a:spcAft>
              <a:buSzPts val="2200"/>
              <a:buChar char="•"/>
            </a:pPr>
            <a:r>
              <a:rPr lang="it-IT" sz="2200" b="1"/>
              <a:t>Match Race</a:t>
            </a:r>
            <a:r>
              <a:rPr lang="it-IT" sz="2200"/>
              <a:t> ( una barca contro una barca e si incontrano tutti contro tutti come in un torneo di calcio/tennis)</a:t>
            </a:r>
            <a:endParaRPr sz="2200"/>
          </a:p>
          <a:p>
            <a:pPr marL="342900" marR="0" lvl="0" indent="-317500" algn="l" rtl="0">
              <a:lnSpc>
                <a:spcPct val="115000"/>
              </a:lnSpc>
              <a:spcBef>
                <a:spcPts val="0"/>
              </a:spcBef>
              <a:spcAft>
                <a:spcPts val="0"/>
              </a:spcAft>
              <a:buSzPts val="2200"/>
              <a:buChar char="•"/>
            </a:pPr>
            <a:r>
              <a:rPr lang="it-IT" sz="2200" b="1"/>
              <a:t>A compenso</a:t>
            </a:r>
            <a:r>
              <a:rPr lang="it-IT" sz="2200"/>
              <a:t> ( barche diverse dove le più veloci hanno degli handicap per confrontarsi con le più lente  (esempio: orc)</a:t>
            </a:r>
            <a:endParaRPr sz="2200"/>
          </a:p>
          <a:p>
            <a:pPr marL="457200" marR="0" lvl="0" indent="0" algn="l" rtl="0">
              <a:lnSpc>
                <a:spcPct val="100000"/>
              </a:lnSpc>
              <a:spcBef>
                <a:spcPts val="52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29"/>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6"/>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COMITATO DI REGATA</a:t>
            </a:r>
            <a:endParaRPr/>
          </a:p>
        </p:txBody>
      </p:sp>
      <p:sp>
        <p:nvSpPr>
          <p:cNvPr id="403" name="Google Shape;403;p56"/>
          <p:cNvSpPr txBox="1">
            <a:spLocks noGrp="1"/>
          </p:cNvSpPr>
          <p:nvPr>
            <p:ph type="body" idx="1"/>
          </p:nvPr>
        </p:nvSpPr>
        <p:spPr>
          <a:xfrm>
            <a:off x="2339752" y="771550"/>
            <a:ext cx="6615112" cy="3394075"/>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404" name="Google Shape;404;p56"/>
          <p:cNvSpPr txBox="1"/>
          <p:nvPr/>
        </p:nvSpPr>
        <p:spPr>
          <a:xfrm>
            <a:off x="2071670" y="1107936"/>
            <a:ext cx="6748802" cy="3840078"/>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dk1"/>
              </a:buClr>
              <a:buSzPts val="2162"/>
              <a:buFont typeface="Arial"/>
              <a:buNone/>
            </a:pPr>
            <a:r>
              <a:rPr lang="it-IT" sz="2100" b="1">
                <a:solidFill>
                  <a:schemeClr val="dk1"/>
                </a:solidFill>
              </a:rPr>
              <a:t>Composizione del Comitato di Regata:</a:t>
            </a:r>
            <a:endParaRPr sz="2100" b="1">
              <a:solidFill>
                <a:schemeClr val="dk1"/>
              </a:solidFill>
            </a:endParaRPr>
          </a:p>
          <a:p>
            <a:pPr marL="0" marR="0" lvl="0" indent="0" algn="l" rtl="0">
              <a:lnSpc>
                <a:spcPct val="70000"/>
              </a:lnSpc>
              <a:spcBef>
                <a:spcPts val="0"/>
              </a:spcBef>
              <a:spcAft>
                <a:spcPts val="0"/>
              </a:spcAft>
              <a:buClr>
                <a:schemeClr val="dk1"/>
              </a:buClr>
              <a:buSzPts val="2162"/>
              <a:buFont typeface="Arial"/>
              <a:buNone/>
            </a:pPr>
            <a:endParaRPr sz="2100">
              <a:solidFill>
                <a:schemeClr val="dk1"/>
              </a:solidFill>
            </a:endParaRPr>
          </a:p>
          <a:p>
            <a:pPr marL="342900" marR="0" lvl="0" indent="-349250" algn="l" rtl="0">
              <a:lnSpc>
                <a:spcPct val="70000"/>
              </a:lnSpc>
              <a:spcBef>
                <a:spcPts val="400"/>
              </a:spcBef>
              <a:spcAft>
                <a:spcPts val="0"/>
              </a:spcAft>
              <a:buClr>
                <a:schemeClr val="dk1"/>
              </a:buClr>
              <a:buSzPts val="2100"/>
              <a:buChar char="•"/>
            </a:pPr>
            <a:r>
              <a:rPr lang="it-IT" sz="2100" b="1" i="0" u="none" strike="noStrike" cap="none">
                <a:solidFill>
                  <a:schemeClr val="dk1"/>
                </a:solidFill>
              </a:rPr>
              <a:t>Il CdR è formato da tutti coloro che collaborano per la conduzione a mare della regata</a:t>
            </a:r>
            <a:r>
              <a:rPr lang="it-IT" sz="2100" b="1">
                <a:solidFill>
                  <a:schemeClr val="dk1"/>
                </a:solidFill>
              </a:rPr>
              <a:t>.</a:t>
            </a:r>
            <a:endParaRPr sz="2100" b="1" i="0" u="none" strike="noStrike" cap="none">
              <a:solidFill>
                <a:schemeClr val="dk1"/>
              </a:solidFill>
            </a:endParaRPr>
          </a:p>
          <a:p>
            <a:pPr marL="457200" marR="0" lvl="0" indent="0" algn="l" rtl="0">
              <a:lnSpc>
                <a:spcPct val="70000"/>
              </a:lnSpc>
              <a:spcBef>
                <a:spcPts val="400"/>
              </a:spcBef>
              <a:spcAft>
                <a:spcPts val="0"/>
              </a:spcAft>
              <a:buNone/>
            </a:pPr>
            <a:endParaRPr sz="2100" b="1">
              <a:solidFill>
                <a:schemeClr val="dk1"/>
              </a:solidFill>
            </a:endParaRPr>
          </a:p>
          <a:p>
            <a:pPr marL="342900" marR="0" lvl="0" indent="-349250" algn="l" rtl="0">
              <a:lnSpc>
                <a:spcPct val="70000"/>
              </a:lnSpc>
              <a:spcBef>
                <a:spcPts val="400"/>
              </a:spcBef>
              <a:spcAft>
                <a:spcPts val="0"/>
              </a:spcAft>
              <a:buClr>
                <a:schemeClr val="dk1"/>
              </a:buClr>
              <a:buSzPts val="2100"/>
              <a:buChar char="•"/>
            </a:pPr>
            <a:r>
              <a:rPr lang="it-IT" sz="2100" b="1" i="0" u="none" strike="noStrike" cap="none">
                <a:solidFill>
                  <a:schemeClr val="dk1"/>
                </a:solidFill>
              </a:rPr>
              <a:t>Presidente </a:t>
            </a:r>
            <a:endParaRPr sz="2100" b="1" i="0" u="none" strike="noStrike" cap="none">
              <a:solidFill>
                <a:srgbClr val="000000"/>
              </a:solidFill>
            </a:endParaRPr>
          </a:p>
          <a:p>
            <a:pPr marL="342900" marR="0" lvl="0" indent="-349250" algn="l" rtl="0">
              <a:lnSpc>
                <a:spcPct val="80000"/>
              </a:lnSpc>
              <a:spcBef>
                <a:spcPts val="400"/>
              </a:spcBef>
              <a:spcAft>
                <a:spcPts val="0"/>
              </a:spcAft>
              <a:buClr>
                <a:schemeClr val="dk1"/>
              </a:buClr>
              <a:buSzPts val="2100"/>
              <a:buFont typeface="Noto Sans Symbols"/>
              <a:buChar char="✔"/>
            </a:pPr>
            <a:r>
              <a:rPr lang="it-IT" sz="2100" b="1" i="0" u="none" strike="noStrike" cap="none">
                <a:solidFill>
                  <a:schemeClr val="dk1"/>
                </a:solidFill>
              </a:rPr>
              <a:t>Primo componente o Vicepresidente </a:t>
            </a:r>
            <a:endParaRPr sz="2100" b="1" i="0" u="none" strike="noStrike" cap="none">
              <a:solidFill>
                <a:srgbClr val="000000"/>
              </a:solidFill>
            </a:endParaRPr>
          </a:p>
          <a:p>
            <a:pPr marL="342900" marR="0" lvl="0" indent="-349250" algn="l" rtl="0">
              <a:lnSpc>
                <a:spcPct val="80000"/>
              </a:lnSpc>
              <a:spcBef>
                <a:spcPts val="400"/>
              </a:spcBef>
              <a:spcAft>
                <a:spcPts val="0"/>
              </a:spcAft>
              <a:buClr>
                <a:schemeClr val="dk1"/>
              </a:buClr>
              <a:buSzPts val="2100"/>
              <a:buFont typeface="Noto Sans Symbols"/>
              <a:buChar char="✔"/>
            </a:pPr>
            <a:r>
              <a:rPr lang="it-IT" sz="2100" b="1" i="0" u="none" strike="noStrike" cap="none">
                <a:solidFill>
                  <a:schemeClr val="dk1"/>
                </a:solidFill>
              </a:rPr>
              <a:t>Assistente di linea (Controstarter, Arrivi, etc.) </a:t>
            </a:r>
            <a:endParaRPr sz="2100" b="1" i="0" u="none" strike="noStrike" cap="none">
              <a:solidFill>
                <a:srgbClr val="000000"/>
              </a:solidFill>
            </a:endParaRPr>
          </a:p>
          <a:p>
            <a:pPr marL="342900" marR="0" lvl="0" indent="-349250" algn="l" rtl="0">
              <a:lnSpc>
                <a:spcPct val="80000"/>
              </a:lnSpc>
              <a:spcBef>
                <a:spcPts val="400"/>
              </a:spcBef>
              <a:spcAft>
                <a:spcPts val="0"/>
              </a:spcAft>
              <a:buClr>
                <a:srgbClr val="FF3607"/>
              </a:buClr>
              <a:buSzPts val="2100"/>
              <a:buFont typeface="Noto Sans Symbols"/>
              <a:buChar char="✔"/>
            </a:pPr>
            <a:r>
              <a:rPr lang="it-IT" sz="2100" b="0" i="0" u="none" strike="noStrike" cap="none">
                <a:solidFill>
                  <a:srgbClr val="FF3607"/>
                </a:solidFill>
                <a:latin typeface="Arial"/>
                <a:ea typeface="Arial"/>
                <a:cs typeface="Arial"/>
                <a:sym typeface="Arial"/>
              </a:rPr>
              <a:t>Addetto ai tempi e ai segnali acustici</a:t>
            </a:r>
            <a:endParaRPr sz="2100" b="0" i="0" u="none" strike="noStrike" cap="none">
              <a:solidFill>
                <a:srgbClr val="FF3607"/>
              </a:solidFill>
              <a:latin typeface="Arial"/>
              <a:ea typeface="Arial"/>
              <a:cs typeface="Arial"/>
              <a:sym typeface="Arial"/>
            </a:endParaRPr>
          </a:p>
          <a:p>
            <a:pPr marL="342900" marR="0" lvl="0" indent="-349250" algn="l" rtl="0">
              <a:lnSpc>
                <a:spcPct val="80000"/>
              </a:lnSpc>
              <a:spcBef>
                <a:spcPts val="400"/>
              </a:spcBef>
              <a:spcAft>
                <a:spcPts val="0"/>
              </a:spcAft>
              <a:buClr>
                <a:srgbClr val="FF3607"/>
              </a:buClr>
              <a:buSzPts val="2100"/>
              <a:buFont typeface="Noto Sans Symbols"/>
              <a:buChar char="✔"/>
            </a:pPr>
            <a:r>
              <a:rPr lang="it-IT" sz="2100" b="0" i="0" u="none" strike="noStrike" cap="none">
                <a:solidFill>
                  <a:srgbClr val="FF3607"/>
                </a:solidFill>
                <a:latin typeface="Arial"/>
                <a:ea typeface="Arial"/>
                <a:cs typeface="Arial"/>
                <a:sym typeface="Arial"/>
              </a:rPr>
              <a:t>Addetto ai segnali visivi</a:t>
            </a:r>
            <a:endParaRPr sz="2100" b="0" i="0" u="none" strike="noStrike" cap="none">
              <a:solidFill>
                <a:srgbClr val="FF3607"/>
              </a:solidFill>
              <a:latin typeface="Arial"/>
              <a:ea typeface="Arial"/>
              <a:cs typeface="Arial"/>
              <a:sym typeface="Arial"/>
            </a:endParaRPr>
          </a:p>
          <a:p>
            <a:pPr marL="342900" marR="0" lvl="0" indent="-349250" algn="l" rtl="0">
              <a:lnSpc>
                <a:spcPct val="80000"/>
              </a:lnSpc>
              <a:spcBef>
                <a:spcPts val="400"/>
              </a:spcBef>
              <a:spcAft>
                <a:spcPts val="0"/>
              </a:spcAft>
              <a:buClr>
                <a:srgbClr val="FF3607"/>
              </a:buClr>
              <a:buSzPts val="2100"/>
              <a:buFont typeface="Noto Sans Symbols"/>
              <a:buChar char="✔"/>
            </a:pPr>
            <a:r>
              <a:rPr lang="it-IT" sz="2100" b="0" i="0" u="none" strike="noStrike" cap="none">
                <a:solidFill>
                  <a:srgbClr val="FF3607"/>
                </a:solidFill>
                <a:latin typeface="Arial"/>
                <a:ea typeface="Arial"/>
                <a:cs typeface="Arial"/>
                <a:sym typeface="Arial"/>
              </a:rPr>
              <a:t>Addetto ai segnali acustici (se separato da quello ai tempi)</a:t>
            </a:r>
            <a:endParaRPr sz="2100" b="0" i="0" u="none" strike="noStrike" cap="none">
              <a:solidFill>
                <a:srgbClr val="FF3607"/>
              </a:solidFill>
              <a:latin typeface="Arial"/>
              <a:ea typeface="Arial"/>
              <a:cs typeface="Arial"/>
              <a:sym typeface="Arial"/>
            </a:endParaRPr>
          </a:p>
          <a:p>
            <a:pPr marL="342900" marR="0" lvl="0" indent="-349250" algn="l" rtl="0">
              <a:lnSpc>
                <a:spcPct val="80000"/>
              </a:lnSpc>
              <a:spcBef>
                <a:spcPts val="400"/>
              </a:spcBef>
              <a:spcAft>
                <a:spcPts val="0"/>
              </a:spcAft>
              <a:buClr>
                <a:srgbClr val="FF3607"/>
              </a:buClr>
              <a:buSzPts val="2100"/>
              <a:buFont typeface="Noto Sans Symbols"/>
              <a:buChar char="✔"/>
            </a:pPr>
            <a:r>
              <a:rPr lang="it-IT" sz="2100" b="0" i="0" u="none" strike="noStrike" cap="none">
                <a:solidFill>
                  <a:srgbClr val="FF3607"/>
                </a:solidFill>
                <a:latin typeface="Arial"/>
                <a:ea typeface="Arial"/>
                <a:cs typeface="Arial"/>
                <a:sym typeface="Arial"/>
              </a:rPr>
              <a:t>Addetto alla segreteria di bordo</a:t>
            </a:r>
            <a:endParaRPr sz="2100" b="0" i="0" u="none" strike="noStrike" cap="none">
              <a:solidFill>
                <a:srgbClr val="FF3607"/>
              </a:solidFill>
              <a:latin typeface="Arial"/>
              <a:ea typeface="Arial"/>
              <a:cs typeface="Arial"/>
              <a:sym typeface="Arial"/>
            </a:endParaRPr>
          </a:p>
        </p:txBody>
      </p:sp>
      <p:sp>
        <p:nvSpPr>
          <p:cNvPr id="405" name="Google Shape;405;p56"/>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7"/>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COMITATO DI REGATA</a:t>
            </a:r>
            <a:endParaRPr/>
          </a:p>
        </p:txBody>
      </p:sp>
      <p:sp>
        <p:nvSpPr>
          <p:cNvPr id="412" name="Google Shape;412;p57"/>
          <p:cNvSpPr txBox="1">
            <a:spLocks noGrp="1"/>
          </p:cNvSpPr>
          <p:nvPr>
            <p:ph type="body" idx="1"/>
          </p:nvPr>
        </p:nvSpPr>
        <p:spPr>
          <a:xfrm>
            <a:off x="2339752" y="771550"/>
            <a:ext cx="6615000" cy="3394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413" name="Google Shape;413;p57"/>
          <p:cNvSpPr txBox="1"/>
          <p:nvPr/>
        </p:nvSpPr>
        <p:spPr>
          <a:xfrm>
            <a:off x="1844375" y="1107925"/>
            <a:ext cx="6976200" cy="3840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162"/>
              <a:buFont typeface="Arial"/>
              <a:buNone/>
            </a:pPr>
            <a:r>
              <a:rPr lang="it-IT" sz="2000" b="1">
                <a:solidFill>
                  <a:schemeClr val="dk1"/>
                </a:solidFill>
              </a:rPr>
              <a:t>Composizione</a:t>
            </a:r>
            <a:r>
              <a:rPr lang="it-IT" sz="2000" b="1" i="0" u="none" strike="noStrike" cap="none">
                <a:solidFill>
                  <a:schemeClr val="dk1"/>
                </a:solidFill>
              </a:rPr>
              <a:t> del Comitato di Regata:</a:t>
            </a:r>
            <a:endParaRPr sz="2000" b="1" i="0" u="none" strike="noStrike" cap="none">
              <a:solidFill>
                <a:schemeClr val="dk1"/>
              </a:solidFill>
            </a:endParaRPr>
          </a:p>
          <a:p>
            <a:pPr marL="0" marR="0" lvl="0" indent="0" algn="l" rtl="0">
              <a:lnSpc>
                <a:spcPct val="90000"/>
              </a:lnSpc>
              <a:spcBef>
                <a:spcPts val="0"/>
              </a:spcBef>
              <a:spcAft>
                <a:spcPts val="0"/>
              </a:spcAft>
              <a:buClr>
                <a:schemeClr val="dk1"/>
              </a:buClr>
              <a:buSzPts val="2162"/>
              <a:buFont typeface="Arial"/>
              <a:buNone/>
            </a:pPr>
            <a:endParaRPr sz="2000" b="1">
              <a:solidFill>
                <a:schemeClr val="dk1"/>
              </a:solidFill>
            </a:endParaRPr>
          </a:p>
          <a:p>
            <a:pPr marL="342900" marR="0" lvl="0" indent="-353197" algn="l" rtl="0">
              <a:lnSpc>
                <a:spcPct val="90000"/>
              </a:lnSpc>
              <a:spcBef>
                <a:spcPts val="400"/>
              </a:spcBef>
              <a:spcAft>
                <a:spcPts val="0"/>
              </a:spcAft>
              <a:buClr>
                <a:schemeClr val="dk1"/>
              </a:buClr>
              <a:buSzPts val="2162"/>
              <a:buFont typeface="Arial"/>
              <a:buChar char="•"/>
            </a:pPr>
            <a:r>
              <a:rPr lang="it-IT" sz="2000" b="1">
                <a:solidFill>
                  <a:schemeClr val="dk1"/>
                </a:solidFill>
              </a:rPr>
              <a:t>I compiti evidenziati </a:t>
            </a:r>
            <a:r>
              <a:rPr lang="it-IT" sz="2000" b="1">
                <a:solidFill>
                  <a:srgbClr val="FF0000"/>
                </a:solidFill>
              </a:rPr>
              <a:t>in rosso</a:t>
            </a:r>
            <a:r>
              <a:rPr lang="it-IT" sz="2000" b="1">
                <a:solidFill>
                  <a:schemeClr val="dk1"/>
                </a:solidFill>
              </a:rPr>
              <a:t> possono essere svolti dagli Assistenti di Regata</a:t>
            </a:r>
            <a:r>
              <a:rPr lang="it-IT" sz="2000">
                <a:solidFill>
                  <a:schemeClr val="dk1"/>
                </a:solidFill>
              </a:rPr>
              <a:t>. </a:t>
            </a:r>
            <a:endParaRPr sz="2000">
              <a:solidFill>
                <a:schemeClr val="dk1"/>
              </a:solidFill>
            </a:endParaRPr>
          </a:p>
          <a:p>
            <a:pPr marL="0" marR="0" lvl="0" indent="0" algn="l" rtl="0">
              <a:lnSpc>
                <a:spcPct val="100000"/>
              </a:lnSpc>
              <a:spcBef>
                <a:spcPts val="400"/>
              </a:spcBef>
              <a:spcAft>
                <a:spcPts val="0"/>
              </a:spcAft>
              <a:buNone/>
            </a:pPr>
            <a:endParaRPr sz="1400" b="0" i="0" u="none" strike="noStrike" cap="none">
              <a:solidFill>
                <a:srgbClr val="000000"/>
              </a:solidFill>
              <a:latin typeface="Arial"/>
              <a:ea typeface="Arial"/>
              <a:cs typeface="Arial"/>
              <a:sym typeface="Arial"/>
            </a:endParaRPr>
          </a:p>
          <a:p>
            <a:pPr marL="342900" marR="0" lvl="0" indent="-353197" algn="l" rtl="0">
              <a:lnSpc>
                <a:spcPct val="100000"/>
              </a:lnSpc>
              <a:spcBef>
                <a:spcPts val="400"/>
              </a:spcBef>
              <a:spcAft>
                <a:spcPts val="0"/>
              </a:spcAft>
              <a:buClr>
                <a:srgbClr val="FF3607"/>
              </a:buClr>
              <a:buSzPts val="2162"/>
              <a:buFont typeface="Noto Sans Symbols"/>
              <a:buChar char="✔"/>
            </a:pPr>
            <a:r>
              <a:rPr lang="it-IT" sz="2000" b="0" i="0" u="none" strike="noStrike" cap="none">
                <a:solidFill>
                  <a:srgbClr val="FF3607"/>
                </a:solidFill>
                <a:latin typeface="Arial"/>
                <a:ea typeface="Arial"/>
                <a:cs typeface="Arial"/>
                <a:sym typeface="Arial"/>
              </a:rPr>
              <a:t>Addetto ai tempi e ai segnali acustici (suoni)</a:t>
            </a:r>
            <a:endParaRPr sz="1400" b="0" i="0" u="none" strike="noStrike" cap="none">
              <a:solidFill>
                <a:srgbClr val="FF3607"/>
              </a:solidFill>
              <a:latin typeface="Arial"/>
              <a:ea typeface="Arial"/>
              <a:cs typeface="Arial"/>
              <a:sym typeface="Arial"/>
            </a:endParaRPr>
          </a:p>
          <a:p>
            <a:pPr marL="342900" marR="0" lvl="0" indent="-353197" algn="l" rtl="0">
              <a:lnSpc>
                <a:spcPct val="100000"/>
              </a:lnSpc>
              <a:spcBef>
                <a:spcPts val="400"/>
              </a:spcBef>
              <a:spcAft>
                <a:spcPts val="0"/>
              </a:spcAft>
              <a:buClr>
                <a:srgbClr val="FF3607"/>
              </a:buClr>
              <a:buSzPts val="2162"/>
              <a:buFont typeface="Noto Sans Symbols"/>
              <a:buChar char="✔"/>
            </a:pPr>
            <a:r>
              <a:rPr lang="it-IT" sz="2000" b="0" i="0" u="none" strike="noStrike" cap="none">
                <a:solidFill>
                  <a:srgbClr val="FF3607"/>
                </a:solidFill>
                <a:latin typeface="Arial"/>
                <a:ea typeface="Arial"/>
                <a:cs typeface="Arial"/>
                <a:sym typeface="Arial"/>
              </a:rPr>
              <a:t>Addetto ai segnali visivi  (bandiere)</a:t>
            </a:r>
            <a:endParaRPr sz="1400" b="0" i="0" u="none" strike="noStrike" cap="none">
              <a:solidFill>
                <a:srgbClr val="FF3607"/>
              </a:solidFill>
              <a:latin typeface="Arial"/>
              <a:ea typeface="Arial"/>
              <a:cs typeface="Arial"/>
              <a:sym typeface="Arial"/>
            </a:endParaRPr>
          </a:p>
          <a:p>
            <a:pPr marL="342900" marR="0" lvl="0" indent="-353197" algn="l" rtl="0">
              <a:lnSpc>
                <a:spcPct val="100000"/>
              </a:lnSpc>
              <a:spcBef>
                <a:spcPts val="400"/>
              </a:spcBef>
              <a:spcAft>
                <a:spcPts val="0"/>
              </a:spcAft>
              <a:buClr>
                <a:srgbClr val="FF3607"/>
              </a:buClr>
              <a:buSzPts val="2162"/>
              <a:buFont typeface="Noto Sans Symbols"/>
              <a:buChar char="✔"/>
            </a:pPr>
            <a:r>
              <a:rPr lang="it-IT" sz="2000" b="0" i="0" u="none" strike="noStrike" cap="none">
                <a:solidFill>
                  <a:srgbClr val="FF3607"/>
                </a:solidFill>
                <a:latin typeface="Arial"/>
                <a:ea typeface="Arial"/>
                <a:cs typeface="Arial"/>
                <a:sym typeface="Arial"/>
              </a:rPr>
              <a:t>Addetto ai segnali acustici (se separato da quello ai tempi)</a:t>
            </a:r>
            <a:endParaRPr sz="1400" b="0" i="0" u="none" strike="noStrike" cap="none">
              <a:solidFill>
                <a:srgbClr val="FF3607"/>
              </a:solidFill>
              <a:latin typeface="Arial"/>
              <a:ea typeface="Arial"/>
              <a:cs typeface="Arial"/>
              <a:sym typeface="Arial"/>
            </a:endParaRPr>
          </a:p>
          <a:p>
            <a:pPr marL="342900" marR="0" lvl="0" indent="-353197" algn="l" rtl="0">
              <a:lnSpc>
                <a:spcPct val="100000"/>
              </a:lnSpc>
              <a:spcBef>
                <a:spcPts val="400"/>
              </a:spcBef>
              <a:spcAft>
                <a:spcPts val="0"/>
              </a:spcAft>
              <a:buClr>
                <a:srgbClr val="FF3607"/>
              </a:buClr>
              <a:buSzPts val="2162"/>
              <a:buFont typeface="Noto Sans Symbols"/>
              <a:buChar char="✔"/>
            </a:pPr>
            <a:r>
              <a:rPr lang="it-IT" sz="2000" b="0" i="0" u="none" strike="noStrike" cap="none">
                <a:solidFill>
                  <a:srgbClr val="FF3607"/>
                </a:solidFill>
                <a:latin typeface="Arial"/>
                <a:ea typeface="Arial"/>
                <a:cs typeface="Arial"/>
                <a:sym typeface="Arial"/>
              </a:rPr>
              <a:t>Addetto alla segreteria di bordo</a:t>
            </a:r>
            <a:endParaRPr sz="1400" b="0" i="0" u="none" strike="noStrike" cap="none">
              <a:solidFill>
                <a:srgbClr val="FF3607"/>
              </a:solidFill>
              <a:latin typeface="Arial"/>
              <a:ea typeface="Arial"/>
              <a:cs typeface="Arial"/>
              <a:sym typeface="Arial"/>
            </a:endParaRPr>
          </a:p>
        </p:txBody>
      </p:sp>
      <p:sp>
        <p:nvSpPr>
          <p:cNvPr id="414" name="Google Shape;414;p57"/>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8"/>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I SEGNALI</a:t>
            </a:r>
            <a:endParaRPr/>
          </a:p>
        </p:txBody>
      </p:sp>
      <p:sp>
        <p:nvSpPr>
          <p:cNvPr id="421" name="Google Shape;421;p58"/>
          <p:cNvSpPr txBox="1">
            <a:spLocks noGrp="1"/>
          </p:cNvSpPr>
          <p:nvPr>
            <p:ph type="body" idx="1"/>
          </p:nvPr>
        </p:nvSpPr>
        <p:spPr>
          <a:xfrm>
            <a:off x="2339752" y="771550"/>
            <a:ext cx="6615112" cy="3394075"/>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422" name="Google Shape;422;p58"/>
          <p:cNvSpPr/>
          <p:nvPr/>
        </p:nvSpPr>
        <p:spPr>
          <a:xfrm>
            <a:off x="2071675" y="905100"/>
            <a:ext cx="6914700" cy="4238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it-IT" sz="2000" b="1" i="0" u="none" strike="noStrike" cap="none">
                <a:solidFill>
                  <a:srgbClr val="000000"/>
                </a:solidFill>
              </a:rPr>
              <a:t>E' importante capire come il sistema di segnalazione opera; esso è ereditato dalle marinerie di tutto il mondo. </a:t>
            </a:r>
            <a:endParaRPr sz="2000" b="1" i="0" u="none" strike="noStrike" cap="none">
              <a:solidFill>
                <a:srgbClr val="000000"/>
              </a:solidFill>
            </a:endParaRPr>
          </a:p>
          <a:p>
            <a:pPr marL="0" marR="0" lvl="0" indent="0" algn="just" rtl="0">
              <a:lnSpc>
                <a:spcPct val="100000"/>
              </a:lnSpc>
              <a:spcBef>
                <a:spcPts val="0"/>
              </a:spcBef>
              <a:spcAft>
                <a:spcPts val="0"/>
              </a:spcAft>
              <a:buClr>
                <a:srgbClr val="000000"/>
              </a:buClr>
              <a:buSzPts val="2000"/>
              <a:buFont typeface="Arial"/>
              <a:buNone/>
            </a:pPr>
            <a:endParaRPr sz="2000" b="1"/>
          </a:p>
          <a:p>
            <a:pPr marL="0" marR="0" lvl="0" indent="0" algn="just" rtl="0">
              <a:lnSpc>
                <a:spcPct val="100000"/>
              </a:lnSpc>
              <a:spcBef>
                <a:spcPts val="0"/>
              </a:spcBef>
              <a:spcAft>
                <a:spcPts val="0"/>
              </a:spcAft>
              <a:buClr>
                <a:srgbClr val="000000"/>
              </a:buClr>
              <a:buSzPts val="2000"/>
              <a:buFont typeface="Arial"/>
              <a:buNone/>
            </a:pPr>
            <a:r>
              <a:rPr lang="it-IT" sz="2000" b="1" i="0" u="none" strike="noStrike" cap="none">
                <a:solidFill>
                  <a:srgbClr val="000000"/>
                </a:solidFill>
              </a:rPr>
              <a:t>Una bandiera di segnalazione quando viene esposta dice cosa sta per accadere, quando viene ammainata diventa esecutivo e la flotta esegue l'ordine.</a:t>
            </a:r>
            <a:endParaRPr sz="2000" b="1" i="0" u="none" strike="noStrike" cap="none">
              <a:solidFill>
                <a:srgbClr val="000000"/>
              </a:solidFill>
            </a:endParaRPr>
          </a:p>
          <a:p>
            <a:pPr marL="0" marR="0" lvl="0" indent="0" algn="just" rtl="0">
              <a:lnSpc>
                <a:spcPct val="100000"/>
              </a:lnSpc>
              <a:spcBef>
                <a:spcPts val="0"/>
              </a:spcBef>
              <a:spcAft>
                <a:spcPts val="0"/>
              </a:spcAft>
              <a:buClr>
                <a:srgbClr val="000000"/>
              </a:buClr>
              <a:buSzPts val="2000"/>
              <a:buFont typeface="Arial"/>
              <a:buNone/>
            </a:pPr>
            <a:endParaRPr sz="2000" b="1"/>
          </a:p>
          <a:p>
            <a:pPr marL="0" marR="0" lvl="0" indent="0" algn="just" rtl="0">
              <a:lnSpc>
                <a:spcPct val="100000"/>
              </a:lnSpc>
              <a:spcBef>
                <a:spcPts val="0"/>
              </a:spcBef>
              <a:spcAft>
                <a:spcPts val="0"/>
              </a:spcAft>
              <a:buClr>
                <a:srgbClr val="000000"/>
              </a:buClr>
              <a:buSzPts val="2000"/>
              <a:buFont typeface="Arial"/>
              <a:buNone/>
            </a:pPr>
            <a:r>
              <a:rPr lang="it-IT" sz="2000" b="1"/>
              <a:t>La esposizione delle bandiere può avvenire tramite drizze o tramite pali.</a:t>
            </a:r>
            <a:endParaRPr sz="2000" b="1"/>
          </a:p>
          <a:p>
            <a:pPr marL="0" marR="0" lvl="0" indent="0" algn="just" rtl="0">
              <a:lnSpc>
                <a:spcPct val="100000"/>
              </a:lnSpc>
              <a:spcBef>
                <a:spcPts val="0"/>
              </a:spcBef>
              <a:spcAft>
                <a:spcPts val="0"/>
              </a:spcAft>
              <a:buClr>
                <a:srgbClr val="000000"/>
              </a:buClr>
              <a:buSzPts val="2000"/>
              <a:buFont typeface="Arial"/>
              <a:buNone/>
            </a:pPr>
            <a:endParaRPr sz="2000" b="1"/>
          </a:p>
          <a:p>
            <a:pPr marL="0" marR="0" lvl="0" indent="0" algn="just" rtl="0">
              <a:lnSpc>
                <a:spcPct val="100000"/>
              </a:lnSpc>
              <a:spcBef>
                <a:spcPts val="0"/>
              </a:spcBef>
              <a:spcAft>
                <a:spcPts val="0"/>
              </a:spcAft>
              <a:buClr>
                <a:srgbClr val="000000"/>
              </a:buClr>
              <a:buSzPts val="2000"/>
              <a:buFont typeface="Arial"/>
              <a:buNone/>
            </a:pPr>
            <a:r>
              <a:rPr lang="it-IT" sz="2000" b="1">
                <a:solidFill>
                  <a:srgbClr val="FF0000"/>
                </a:solidFill>
              </a:rPr>
              <a:t>Accertarsi che le bandiere che non sono in uso svolazzino in modo da creare confusione ai regatanti</a:t>
            </a:r>
            <a:endParaRPr sz="2000" b="1">
              <a:solidFill>
                <a:srgbClr val="FF0000"/>
              </a:solidFill>
            </a:endParaRPr>
          </a:p>
        </p:txBody>
      </p:sp>
      <p:sp>
        <p:nvSpPr>
          <p:cNvPr id="423" name="Google Shape;423;p58"/>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9"/>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I SEGNALI di PARTENZA</a:t>
            </a:r>
            <a:endParaRPr/>
          </a:p>
        </p:txBody>
      </p:sp>
      <p:sp>
        <p:nvSpPr>
          <p:cNvPr id="430" name="Google Shape;430;p59"/>
          <p:cNvSpPr txBox="1">
            <a:spLocks noGrp="1"/>
          </p:cNvSpPr>
          <p:nvPr>
            <p:ph type="body" idx="1"/>
          </p:nvPr>
        </p:nvSpPr>
        <p:spPr>
          <a:xfrm>
            <a:off x="2339750" y="771550"/>
            <a:ext cx="6615000" cy="42111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431" name="Google Shape;431;p59"/>
          <p:cNvSpPr/>
          <p:nvPr/>
        </p:nvSpPr>
        <p:spPr>
          <a:xfrm>
            <a:off x="2040200" y="1203600"/>
            <a:ext cx="6914700" cy="36282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rgbClr val="000000"/>
              </a:buClr>
              <a:buSzPts val="2000"/>
              <a:buFont typeface="Arial"/>
              <a:buNone/>
            </a:pPr>
            <a:r>
              <a:rPr lang="it-IT" sz="2000" b="1"/>
              <a:t>Le bandiere relative ai segnali di partenza  devono essere esposte rapidamente </a:t>
            </a:r>
            <a:r>
              <a:rPr lang="it-IT" sz="2000"/>
              <a:t>( nel minor tempo possibile) </a:t>
            </a:r>
            <a:endParaRPr sz="2000"/>
          </a:p>
          <a:p>
            <a:pPr marL="0" marR="0" lvl="0" indent="0" algn="just" rtl="0">
              <a:lnSpc>
                <a:spcPct val="115000"/>
              </a:lnSpc>
              <a:spcBef>
                <a:spcPts val="0"/>
              </a:spcBef>
              <a:spcAft>
                <a:spcPts val="0"/>
              </a:spcAft>
              <a:buClr>
                <a:srgbClr val="000000"/>
              </a:buClr>
              <a:buSzPts val="2000"/>
              <a:buFont typeface="Arial"/>
              <a:buNone/>
            </a:pPr>
            <a:r>
              <a:rPr lang="it-IT" sz="2000"/>
              <a:t>Si consiglia l’impiego di drizze elastiche.</a:t>
            </a:r>
            <a:endParaRPr sz="2000"/>
          </a:p>
          <a:p>
            <a:pPr marL="0" marR="0" lvl="0" indent="0" algn="just" rtl="0">
              <a:lnSpc>
                <a:spcPct val="115000"/>
              </a:lnSpc>
              <a:spcBef>
                <a:spcPts val="0"/>
              </a:spcBef>
              <a:spcAft>
                <a:spcPts val="0"/>
              </a:spcAft>
              <a:buClr>
                <a:srgbClr val="000000"/>
              </a:buClr>
              <a:buSzPts val="2000"/>
              <a:buFont typeface="Arial"/>
              <a:buNone/>
            </a:pPr>
            <a:r>
              <a:rPr lang="it-IT" sz="2000" b="1"/>
              <a:t>Il tempo della esposizione di una bandiera si considera quando è ben visibile dalla flotta anche se non è arrivata alla sommità della drizza. (</a:t>
            </a:r>
            <a:r>
              <a:rPr lang="it-IT" sz="2000"/>
              <a:t>ma è meglio che sia sulla sommità)</a:t>
            </a:r>
            <a:endParaRPr sz="2000" b="1"/>
          </a:p>
          <a:p>
            <a:pPr marL="0" lvl="0" indent="0" algn="just" rtl="0">
              <a:lnSpc>
                <a:spcPct val="115000"/>
              </a:lnSpc>
              <a:spcBef>
                <a:spcPts val="0"/>
              </a:spcBef>
              <a:spcAft>
                <a:spcPts val="0"/>
              </a:spcAft>
              <a:buClr>
                <a:schemeClr val="dk1"/>
              </a:buClr>
              <a:buSzPts val="2000"/>
              <a:buFont typeface="Arial"/>
              <a:buNone/>
            </a:pPr>
            <a:r>
              <a:rPr lang="it-IT" sz="2000" b="1">
                <a:solidFill>
                  <a:schemeClr val="dk1"/>
                </a:solidFill>
              </a:rPr>
              <a:t>Il tempo di ammaino di una bandiera si considera quando non è più sulla sommità della drizza. (</a:t>
            </a:r>
            <a:r>
              <a:rPr lang="it-IT" sz="2000">
                <a:solidFill>
                  <a:schemeClr val="dk1"/>
                </a:solidFill>
              </a:rPr>
              <a:t>ma è meglio che sia ammainata del tutto)</a:t>
            </a:r>
            <a:endParaRPr sz="2000" b="1">
              <a:solidFill>
                <a:schemeClr val="dk1"/>
              </a:solidFill>
            </a:endParaRPr>
          </a:p>
          <a:p>
            <a:pPr marL="0" marR="0" lvl="0" indent="0" algn="just" rtl="0">
              <a:lnSpc>
                <a:spcPct val="100000"/>
              </a:lnSpc>
              <a:spcBef>
                <a:spcPts val="0"/>
              </a:spcBef>
              <a:spcAft>
                <a:spcPts val="0"/>
              </a:spcAft>
              <a:buClr>
                <a:srgbClr val="000000"/>
              </a:buClr>
              <a:buSzPts val="2000"/>
              <a:buFont typeface="Arial"/>
              <a:buNone/>
            </a:pPr>
            <a:endParaRPr sz="2000" b="1"/>
          </a:p>
        </p:txBody>
      </p:sp>
      <p:sp>
        <p:nvSpPr>
          <p:cNvPr id="432" name="Google Shape;432;p59"/>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0"/>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I SEGNALI</a:t>
            </a:r>
            <a:endParaRPr/>
          </a:p>
        </p:txBody>
      </p:sp>
      <p:sp>
        <p:nvSpPr>
          <p:cNvPr id="438" name="Google Shape;438;p60"/>
          <p:cNvSpPr txBox="1">
            <a:spLocks noGrp="1"/>
          </p:cNvSpPr>
          <p:nvPr>
            <p:ph type="body" idx="1"/>
          </p:nvPr>
        </p:nvSpPr>
        <p:spPr>
          <a:xfrm>
            <a:off x="1143000" y="771550"/>
            <a:ext cx="7812000" cy="4216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439" name="Google Shape;439;p60"/>
          <p:cNvSpPr/>
          <p:nvPr/>
        </p:nvSpPr>
        <p:spPr>
          <a:xfrm>
            <a:off x="1143000" y="1287975"/>
            <a:ext cx="7972500" cy="3444000"/>
          </a:xfrm>
          <a:prstGeom prst="rect">
            <a:avLst/>
          </a:prstGeom>
          <a:noFill/>
          <a:ln>
            <a:noFill/>
          </a:ln>
        </p:spPr>
        <p:txBody>
          <a:bodyPr spcFirstLastPara="1" wrap="square" lIns="91425" tIns="45700" rIns="91425" bIns="45700" anchor="t" anchorCtr="0">
            <a:noAutofit/>
          </a:bodyPr>
          <a:lstStyle/>
          <a:p>
            <a:pPr marL="269875" marR="0" lvl="0" indent="-257175" algn="just" rtl="0">
              <a:lnSpc>
                <a:spcPct val="90000"/>
              </a:lnSpc>
              <a:spcBef>
                <a:spcPts val="1800"/>
              </a:spcBef>
              <a:spcAft>
                <a:spcPts val="0"/>
              </a:spcAft>
              <a:buClr>
                <a:schemeClr val="dk1"/>
              </a:buClr>
              <a:buSzPts val="2200"/>
              <a:buChar char="•"/>
            </a:pPr>
            <a:r>
              <a:rPr lang="it-IT" sz="2200" b="1">
                <a:solidFill>
                  <a:schemeClr val="dk1"/>
                </a:solidFill>
              </a:rPr>
              <a:t>Ogni bandiera quando viene </a:t>
            </a:r>
            <a:r>
              <a:rPr lang="it-IT" sz="2200" b="1">
                <a:solidFill>
                  <a:srgbClr val="FF0000"/>
                </a:solidFill>
              </a:rPr>
              <a:t>esposta</a:t>
            </a:r>
            <a:r>
              <a:rPr lang="it-IT" sz="2200" b="1">
                <a:solidFill>
                  <a:schemeClr val="dk1"/>
                </a:solidFill>
              </a:rPr>
              <a:t> è accompagnata da un suono ad eccezione di:</a:t>
            </a:r>
            <a:endParaRPr sz="2200" b="1">
              <a:solidFill>
                <a:schemeClr val="dk1"/>
              </a:solidFill>
            </a:endParaRPr>
          </a:p>
          <a:p>
            <a:pPr marL="457200" marR="0" lvl="0" indent="0" algn="just" rtl="0">
              <a:lnSpc>
                <a:spcPct val="90000"/>
              </a:lnSpc>
              <a:spcBef>
                <a:spcPts val="1800"/>
              </a:spcBef>
              <a:spcAft>
                <a:spcPts val="0"/>
              </a:spcAft>
              <a:buNone/>
            </a:pPr>
            <a:endParaRPr sz="2200" b="1">
              <a:solidFill>
                <a:schemeClr val="dk1"/>
              </a:solidFill>
            </a:endParaRPr>
          </a:p>
          <a:p>
            <a:pPr marL="269875" marR="0" lvl="0" indent="-257175" algn="just" rtl="0">
              <a:lnSpc>
                <a:spcPct val="90000"/>
              </a:lnSpc>
              <a:spcBef>
                <a:spcPts val="1800"/>
              </a:spcBef>
              <a:spcAft>
                <a:spcPts val="0"/>
              </a:spcAft>
              <a:buClr>
                <a:schemeClr val="dk1"/>
              </a:buClr>
              <a:buSzPts val="2200"/>
              <a:buChar char="•"/>
            </a:pPr>
            <a:r>
              <a:rPr lang="it-IT" sz="2200" b="1">
                <a:solidFill>
                  <a:schemeClr val="dk1"/>
                </a:solidFill>
              </a:rPr>
              <a:t>Bandiera N 										3 suoni</a:t>
            </a:r>
            <a:endParaRPr sz="2200" b="1">
              <a:solidFill>
                <a:schemeClr val="dk1"/>
              </a:solidFill>
            </a:endParaRPr>
          </a:p>
          <a:p>
            <a:pPr marL="269875" marR="0" lvl="0" indent="-257175" algn="just" rtl="0">
              <a:lnSpc>
                <a:spcPct val="90000"/>
              </a:lnSpc>
              <a:spcBef>
                <a:spcPts val="1800"/>
              </a:spcBef>
              <a:spcAft>
                <a:spcPts val="0"/>
              </a:spcAft>
              <a:buClr>
                <a:schemeClr val="dk1"/>
              </a:buClr>
              <a:buSzPts val="2200"/>
              <a:buChar char="•"/>
            </a:pPr>
            <a:r>
              <a:rPr lang="it-IT" sz="2200" b="1">
                <a:solidFill>
                  <a:schemeClr val="dk1"/>
                </a:solidFill>
              </a:rPr>
              <a:t>Bandiera S, Intelligenza, Primo ripetitore 	2 suoni</a:t>
            </a:r>
            <a:endParaRPr sz="2200" b="1">
              <a:solidFill>
                <a:schemeClr val="dk1"/>
              </a:solidFill>
            </a:endParaRPr>
          </a:p>
          <a:p>
            <a:pPr marL="269875" marR="0" lvl="0" indent="-269875" algn="just" rtl="0">
              <a:lnSpc>
                <a:spcPct val="90000"/>
              </a:lnSpc>
              <a:spcBef>
                <a:spcPts val="1800"/>
              </a:spcBef>
              <a:spcAft>
                <a:spcPts val="0"/>
              </a:spcAft>
              <a:buClr>
                <a:schemeClr val="dk1"/>
              </a:buClr>
              <a:buSzPts val="2400"/>
              <a:buChar char="•"/>
            </a:pPr>
            <a:r>
              <a:rPr lang="it-IT" sz="2200" b="1">
                <a:solidFill>
                  <a:schemeClr val="dk1"/>
                </a:solidFill>
              </a:rPr>
              <a:t>Bandiere esposte alle boe 	</a:t>
            </a:r>
            <a:r>
              <a:rPr lang="it-IT" sz="2400" b="1">
                <a:solidFill>
                  <a:schemeClr val="dk1"/>
                </a:solidFill>
              </a:rPr>
              <a:t>	       suoni ripetuti</a:t>
            </a:r>
            <a:endParaRPr sz="2400" b="1">
              <a:solidFill>
                <a:schemeClr val="dk1"/>
              </a:solidFill>
            </a:endParaRPr>
          </a:p>
        </p:txBody>
      </p:sp>
      <p:sp>
        <p:nvSpPr>
          <p:cNvPr id="440" name="Google Shape;440;p60"/>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9"/>
                                        </p:tgtEl>
                                        <p:attrNameLst>
                                          <p:attrName>style.visibility</p:attrName>
                                        </p:attrNameLst>
                                      </p:cBhvr>
                                      <p:to>
                                        <p:strVal val="visible"/>
                                      </p:to>
                                    </p:set>
                                    <p:anim calcmode="lin" valueType="num">
                                      <p:cBhvr additive="base">
                                        <p:cTn id="7" dur="2000"/>
                                        <p:tgtEl>
                                          <p:spTgt spid="4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1"/>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I SEGNALI</a:t>
            </a:r>
            <a:endParaRPr/>
          </a:p>
        </p:txBody>
      </p:sp>
      <p:sp>
        <p:nvSpPr>
          <p:cNvPr id="446" name="Google Shape;446;p61"/>
          <p:cNvSpPr txBox="1">
            <a:spLocks noGrp="1"/>
          </p:cNvSpPr>
          <p:nvPr>
            <p:ph type="body" idx="1"/>
          </p:nvPr>
        </p:nvSpPr>
        <p:spPr>
          <a:xfrm>
            <a:off x="1143000" y="771550"/>
            <a:ext cx="7812000" cy="4216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447" name="Google Shape;447;p61"/>
          <p:cNvSpPr/>
          <p:nvPr/>
        </p:nvSpPr>
        <p:spPr>
          <a:xfrm>
            <a:off x="1948300" y="1157650"/>
            <a:ext cx="7086900" cy="3444000"/>
          </a:xfrm>
          <a:prstGeom prst="rect">
            <a:avLst/>
          </a:prstGeom>
          <a:noFill/>
          <a:ln>
            <a:noFill/>
          </a:ln>
        </p:spPr>
        <p:txBody>
          <a:bodyPr spcFirstLastPara="1" wrap="square" lIns="91425" tIns="45700" rIns="91425" bIns="45700" anchor="t" anchorCtr="0">
            <a:noAutofit/>
          </a:bodyPr>
          <a:lstStyle/>
          <a:p>
            <a:pPr marL="269875" marR="0" lvl="0" indent="-257175" algn="just" rtl="0">
              <a:lnSpc>
                <a:spcPct val="90000"/>
              </a:lnSpc>
              <a:spcBef>
                <a:spcPts val="1800"/>
              </a:spcBef>
              <a:spcAft>
                <a:spcPts val="0"/>
              </a:spcAft>
              <a:buClr>
                <a:schemeClr val="dk1"/>
              </a:buClr>
              <a:buSzPts val="2200"/>
              <a:buChar char="•"/>
            </a:pPr>
            <a:r>
              <a:rPr lang="it-IT" sz="2200" b="1">
                <a:solidFill>
                  <a:schemeClr val="dk1"/>
                </a:solidFill>
              </a:rPr>
              <a:t>Ogni bandiera  quando viene </a:t>
            </a:r>
            <a:r>
              <a:rPr lang="it-IT" sz="2200" b="1">
                <a:solidFill>
                  <a:srgbClr val="FF0000"/>
                </a:solidFill>
              </a:rPr>
              <a:t>ammainata</a:t>
            </a:r>
            <a:r>
              <a:rPr lang="it-IT" sz="2200" b="1">
                <a:solidFill>
                  <a:schemeClr val="dk1"/>
                </a:solidFill>
              </a:rPr>
              <a:t> è accompagnata da un suono ad eccezione delle seguenti bandiere:</a:t>
            </a:r>
            <a:endParaRPr sz="2200" b="1">
              <a:solidFill>
                <a:schemeClr val="dk1"/>
              </a:solidFill>
            </a:endParaRPr>
          </a:p>
          <a:p>
            <a:pPr marL="630000" marR="0" lvl="0" indent="-241300" algn="just" rtl="0">
              <a:lnSpc>
                <a:spcPct val="90000"/>
              </a:lnSpc>
              <a:spcBef>
                <a:spcPts val="1800"/>
              </a:spcBef>
              <a:spcAft>
                <a:spcPts val="0"/>
              </a:spcAft>
              <a:buClr>
                <a:schemeClr val="dk1"/>
              </a:buClr>
              <a:buSzPts val="2000"/>
              <a:buChar char="•"/>
            </a:pPr>
            <a:r>
              <a:rPr lang="it-IT" sz="2000" b="1">
                <a:solidFill>
                  <a:schemeClr val="dk1"/>
                </a:solidFill>
              </a:rPr>
              <a:t>INT+H  INT+A</a:t>
            </a:r>
            <a:endParaRPr sz="2000" b="1">
              <a:solidFill>
                <a:schemeClr val="dk1"/>
              </a:solidFill>
            </a:endParaRPr>
          </a:p>
          <a:p>
            <a:pPr marL="630000" marR="0" lvl="0" indent="-241300" algn="just" rtl="0">
              <a:lnSpc>
                <a:spcPct val="90000"/>
              </a:lnSpc>
              <a:spcBef>
                <a:spcPts val="1800"/>
              </a:spcBef>
              <a:spcAft>
                <a:spcPts val="0"/>
              </a:spcAft>
              <a:buClr>
                <a:schemeClr val="dk1"/>
              </a:buClr>
              <a:buSzPts val="2000"/>
              <a:buChar char="•"/>
            </a:pPr>
            <a:r>
              <a:rPr lang="it-IT" sz="2000" b="1">
                <a:solidFill>
                  <a:schemeClr val="dk1"/>
                </a:solidFill>
              </a:rPr>
              <a:t>N+H       N+A</a:t>
            </a:r>
            <a:endParaRPr sz="2000" b="1">
              <a:solidFill>
                <a:schemeClr val="dk1"/>
              </a:solidFill>
            </a:endParaRPr>
          </a:p>
          <a:p>
            <a:pPr marL="630000" marR="0" lvl="0" indent="-241300" algn="just" rtl="0">
              <a:lnSpc>
                <a:spcPct val="90000"/>
              </a:lnSpc>
              <a:spcBef>
                <a:spcPts val="1800"/>
              </a:spcBef>
              <a:spcAft>
                <a:spcPts val="0"/>
              </a:spcAft>
              <a:buClr>
                <a:schemeClr val="dk1"/>
              </a:buClr>
              <a:buSzPts val="2000"/>
              <a:buChar char="•"/>
            </a:pPr>
            <a:r>
              <a:rPr lang="it-IT" sz="2000" b="1">
                <a:solidFill>
                  <a:schemeClr val="dk1"/>
                </a:solidFill>
              </a:rPr>
              <a:t>X  S  L  Y</a:t>
            </a:r>
            <a:endParaRPr sz="2000" b="1">
              <a:solidFill>
                <a:schemeClr val="dk1"/>
              </a:solidFill>
            </a:endParaRPr>
          </a:p>
          <a:p>
            <a:pPr marL="0" marR="0" lvl="0" indent="0" algn="just" rtl="0">
              <a:lnSpc>
                <a:spcPct val="90000"/>
              </a:lnSpc>
              <a:spcBef>
                <a:spcPts val="1800"/>
              </a:spcBef>
              <a:spcAft>
                <a:spcPts val="0"/>
              </a:spcAft>
              <a:buNone/>
            </a:pPr>
            <a:r>
              <a:rPr lang="it-IT" sz="2200" b="1">
                <a:solidFill>
                  <a:srgbClr val="1F497D"/>
                </a:solidFill>
              </a:rPr>
              <a:t>La bandiera BLU (arrivo) non ha suoni</a:t>
            </a:r>
            <a:endParaRPr sz="2200" b="1">
              <a:solidFill>
                <a:srgbClr val="1F497D"/>
              </a:solidFill>
            </a:endParaRPr>
          </a:p>
        </p:txBody>
      </p:sp>
      <p:sp>
        <p:nvSpPr>
          <p:cNvPr id="448" name="Google Shape;448;p61"/>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7"/>
                                        </p:tgtEl>
                                        <p:attrNameLst>
                                          <p:attrName>style.visibility</p:attrName>
                                        </p:attrNameLst>
                                      </p:cBhvr>
                                      <p:to>
                                        <p:strVal val="visible"/>
                                      </p:to>
                                    </p:set>
                                    <p:anim calcmode="lin" valueType="num">
                                      <p:cBhvr additive="base">
                                        <p:cTn id="7" dur="2000"/>
                                        <p:tgtEl>
                                          <p:spTgt spid="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2"/>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I SEGNALI</a:t>
            </a:r>
            <a:endParaRPr/>
          </a:p>
        </p:txBody>
      </p:sp>
      <p:sp>
        <p:nvSpPr>
          <p:cNvPr id="454" name="Google Shape;454;p62"/>
          <p:cNvSpPr txBox="1">
            <a:spLocks noGrp="1"/>
          </p:cNvSpPr>
          <p:nvPr>
            <p:ph type="body" idx="1"/>
          </p:nvPr>
        </p:nvSpPr>
        <p:spPr>
          <a:xfrm>
            <a:off x="2701625" y="1298875"/>
            <a:ext cx="2389800" cy="25458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455" name="Google Shape;455;p62"/>
          <p:cNvSpPr/>
          <p:nvPr/>
        </p:nvSpPr>
        <p:spPr>
          <a:xfrm>
            <a:off x="2805550" y="1469375"/>
            <a:ext cx="1974300" cy="27648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800"/>
              </a:spcBef>
              <a:spcAft>
                <a:spcPts val="0"/>
              </a:spcAft>
              <a:buNone/>
            </a:pPr>
            <a:r>
              <a:rPr lang="it-IT" sz="1700" b="1">
                <a:solidFill>
                  <a:schemeClr val="dk1"/>
                </a:solidFill>
              </a:rPr>
              <a:t>Esempio di Bandiera su palo.</a:t>
            </a:r>
            <a:endParaRPr sz="1700" b="1">
              <a:solidFill>
                <a:schemeClr val="dk1"/>
              </a:solidFill>
            </a:endParaRPr>
          </a:p>
          <a:p>
            <a:pPr marL="0" marR="0" lvl="0" indent="0" algn="just" rtl="0">
              <a:lnSpc>
                <a:spcPct val="90000"/>
              </a:lnSpc>
              <a:spcBef>
                <a:spcPts val="1800"/>
              </a:spcBef>
              <a:spcAft>
                <a:spcPts val="0"/>
              </a:spcAft>
              <a:buNone/>
            </a:pPr>
            <a:r>
              <a:rPr lang="it-IT" sz="1700" b="1">
                <a:solidFill>
                  <a:schemeClr val="dk1"/>
                </a:solidFill>
              </a:rPr>
              <a:t> Intelligenza su A</a:t>
            </a:r>
            <a:endParaRPr sz="1700" b="1">
              <a:solidFill>
                <a:schemeClr val="dk1"/>
              </a:solidFill>
            </a:endParaRPr>
          </a:p>
          <a:p>
            <a:pPr marL="0" marR="0" lvl="0" indent="0" algn="just" rtl="0">
              <a:lnSpc>
                <a:spcPct val="90000"/>
              </a:lnSpc>
              <a:spcBef>
                <a:spcPts val="1800"/>
              </a:spcBef>
              <a:spcAft>
                <a:spcPts val="0"/>
              </a:spcAft>
              <a:buNone/>
            </a:pPr>
            <a:r>
              <a:rPr lang="it-IT" sz="1700" b="1">
                <a:solidFill>
                  <a:schemeClr val="dk1"/>
                </a:solidFill>
              </a:rPr>
              <a:t>significa: </a:t>
            </a:r>
            <a:endParaRPr sz="1700" b="1">
              <a:solidFill>
                <a:schemeClr val="dk1"/>
              </a:solidFill>
            </a:endParaRPr>
          </a:p>
          <a:p>
            <a:pPr marL="0" marR="0" lvl="0" indent="0" algn="just" rtl="0">
              <a:lnSpc>
                <a:spcPct val="90000"/>
              </a:lnSpc>
              <a:spcBef>
                <a:spcPts val="1800"/>
              </a:spcBef>
              <a:spcAft>
                <a:spcPts val="0"/>
              </a:spcAft>
              <a:buNone/>
            </a:pPr>
            <a:r>
              <a:rPr lang="it-IT" sz="1700" b="1">
                <a:solidFill>
                  <a:schemeClr val="dk1"/>
                </a:solidFill>
              </a:rPr>
              <a:t>Le prove sono differite nessuna altra prova oggi.</a:t>
            </a:r>
            <a:endParaRPr sz="1700" b="1">
              <a:solidFill>
                <a:schemeClr val="dk1"/>
              </a:solidFill>
            </a:endParaRPr>
          </a:p>
        </p:txBody>
      </p:sp>
      <p:sp>
        <p:nvSpPr>
          <p:cNvPr id="456" name="Google Shape;456;p62"/>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36</a:t>
            </a:fld>
            <a:endParaRPr/>
          </a:p>
        </p:txBody>
      </p:sp>
      <p:pic>
        <p:nvPicPr>
          <p:cNvPr id="457" name="Google Shape;457;p62"/>
          <p:cNvPicPr preferRelativeResize="0"/>
          <p:nvPr/>
        </p:nvPicPr>
        <p:blipFill>
          <a:blip r:embed="rId3">
            <a:alphaModFix/>
          </a:blip>
          <a:stretch>
            <a:fillRect/>
          </a:stretch>
        </p:blipFill>
        <p:spPr>
          <a:xfrm>
            <a:off x="5792848" y="771550"/>
            <a:ext cx="3162152" cy="42162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2000"/>
                                        <p:tgtEl>
                                          <p:spTgt spid="4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3"/>
          <p:cNvSpPr txBox="1"/>
          <p:nvPr/>
        </p:nvSpPr>
        <p:spPr>
          <a:xfrm>
            <a:off x="1547664" y="2067694"/>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it-IT" sz="2800" b="1" i="0" u="none" strike="noStrike" cap="none">
                <a:solidFill>
                  <a:srgbClr val="0070C0"/>
                </a:solidFill>
                <a:latin typeface="Arial"/>
                <a:ea typeface="Arial"/>
                <a:cs typeface="Arial"/>
                <a:sym typeface="Arial"/>
              </a:rPr>
              <a:t>I PERCORSI</a:t>
            </a:r>
            <a:endParaRPr sz="2800" b="1" i="0" u="none" strike="noStrike" cap="none">
              <a:solidFill>
                <a:srgbClr val="0070C0"/>
              </a:solidFill>
              <a:latin typeface="Arial"/>
              <a:ea typeface="Arial"/>
              <a:cs typeface="Arial"/>
              <a:sym typeface="Arial"/>
            </a:endParaRPr>
          </a:p>
        </p:txBody>
      </p:sp>
      <p:sp>
        <p:nvSpPr>
          <p:cNvPr id="463" name="Google Shape;463;p63"/>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4"/>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BASTONE</a:t>
            </a:r>
            <a:endParaRPr sz="2400" b="1" i="0" u="none" strike="noStrike" cap="none">
              <a:solidFill>
                <a:srgbClr val="0070C0"/>
              </a:solidFill>
              <a:latin typeface="Arial"/>
              <a:ea typeface="Arial"/>
              <a:cs typeface="Arial"/>
              <a:sym typeface="Arial"/>
            </a:endParaRPr>
          </a:p>
        </p:txBody>
      </p:sp>
      <p:sp>
        <p:nvSpPr>
          <p:cNvPr id="470" name="Google Shape;470;p64"/>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38</a:t>
            </a:fld>
            <a:endParaRPr/>
          </a:p>
        </p:txBody>
      </p:sp>
      <p:pic>
        <p:nvPicPr>
          <p:cNvPr id="471" name="Google Shape;471;p64"/>
          <p:cNvPicPr preferRelativeResize="0"/>
          <p:nvPr/>
        </p:nvPicPr>
        <p:blipFill>
          <a:blip r:embed="rId3">
            <a:alphaModFix/>
          </a:blip>
          <a:stretch>
            <a:fillRect/>
          </a:stretch>
        </p:blipFill>
        <p:spPr>
          <a:xfrm>
            <a:off x="3971050" y="692700"/>
            <a:ext cx="2752725" cy="4282750"/>
          </a:xfrm>
          <a:prstGeom prst="rect">
            <a:avLst/>
          </a:prstGeom>
          <a:noFill/>
          <a:ln>
            <a:noFill/>
          </a:ln>
        </p:spPr>
      </p:pic>
      <p:sp>
        <p:nvSpPr>
          <p:cNvPr id="472" name="Google Shape;472;p64"/>
          <p:cNvSpPr txBox="1"/>
          <p:nvPr/>
        </p:nvSpPr>
        <p:spPr>
          <a:xfrm>
            <a:off x="2623700" y="1714500"/>
            <a:ext cx="1766400" cy="30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1700" b="1">
                <a:solidFill>
                  <a:schemeClr val="dk1"/>
                </a:solidFill>
              </a:rPr>
              <a:t>Percorso molto semplice </a:t>
            </a:r>
            <a:endParaRPr sz="1700" b="1">
              <a:solidFill>
                <a:schemeClr val="dk1"/>
              </a:solidFill>
            </a:endParaRPr>
          </a:p>
          <a:p>
            <a:pPr marL="0" lvl="0" indent="0" algn="l" rtl="0">
              <a:spcBef>
                <a:spcPts val="0"/>
              </a:spcBef>
              <a:spcAft>
                <a:spcPts val="0"/>
              </a:spcAft>
              <a:buNone/>
            </a:pPr>
            <a:endParaRPr sz="1700" b="1">
              <a:solidFill>
                <a:schemeClr val="dk1"/>
              </a:solidFill>
            </a:endParaRPr>
          </a:p>
          <a:p>
            <a:pPr marL="0" lvl="0" indent="0" algn="l" rtl="0">
              <a:spcBef>
                <a:spcPts val="0"/>
              </a:spcBef>
              <a:spcAft>
                <a:spcPts val="0"/>
              </a:spcAft>
              <a:buNone/>
            </a:pPr>
            <a:r>
              <a:rPr lang="it-IT" sz="1700" b="1">
                <a:solidFill>
                  <a:schemeClr val="dk1"/>
                </a:solidFill>
              </a:rPr>
              <a:t>Si parte sempre controvento</a:t>
            </a:r>
            <a:endParaRPr sz="1700" b="1">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5"/>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TRAPEZOIDE</a:t>
            </a:r>
            <a:endParaRPr sz="2400" b="1" i="0" u="none" strike="noStrike" cap="none">
              <a:solidFill>
                <a:srgbClr val="0070C0"/>
              </a:solidFill>
              <a:latin typeface="Arial"/>
              <a:ea typeface="Arial"/>
              <a:cs typeface="Arial"/>
              <a:sym typeface="Arial"/>
            </a:endParaRPr>
          </a:p>
        </p:txBody>
      </p:sp>
      <p:sp>
        <p:nvSpPr>
          <p:cNvPr id="479" name="Google Shape;479;p65"/>
          <p:cNvSpPr/>
          <p:nvPr/>
        </p:nvSpPr>
        <p:spPr>
          <a:xfrm>
            <a:off x="1899700" y="1996550"/>
            <a:ext cx="2464500" cy="20298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440"/>
              </a:spcBef>
              <a:spcAft>
                <a:spcPts val="0"/>
              </a:spcAft>
              <a:buNone/>
            </a:pPr>
            <a:r>
              <a:rPr lang="it-IT" sz="1700" b="1"/>
              <a:t>Percorso complicato. </a:t>
            </a:r>
            <a:endParaRPr sz="1700" b="1"/>
          </a:p>
          <a:p>
            <a:pPr marL="457200" marR="0" lvl="0" indent="0" algn="l" rtl="0">
              <a:lnSpc>
                <a:spcPct val="100000"/>
              </a:lnSpc>
              <a:spcBef>
                <a:spcPts val="440"/>
              </a:spcBef>
              <a:spcAft>
                <a:spcPts val="0"/>
              </a:spcAft>
              <a:buNone/>
            </a:pPr>
            <a:r>
              <a:rPr lang="it-IT" sz="1700" b="1"/>
              <a:t>Serve a fare regatare più flotte sullo stesso percorso.</a:t>
            </a:r>
            <a:endParaRPr sz="900" b="1" i="0" u="none" strike="noStrike" cap="none">
              <a:solidFill>
                <a:srgbClr val="000000"/>
              </a:solidFill>
            </a:endParaRPr>
          </a:p>
        </p:txBody>
      </p:sp>
      <p:sp>
        <p:nvSpPr>
          <p:cNvPr id="480" name="Google Shape;480;p65"/>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39</a:t>
            </a:fld>
            <a:endParaRPr/>
          </a:p>
        </p:txBody>
      </p:sp>
      <p:pic>
        <p:nvPicPr>
          <p:cNvPr id="481" name="Google Shape;481;p65"/>
          <p:cNvPicPr preferRelativeResize="0"/>
          <p:nvPr/>
        </p:nvPicPr>
        <p:blipFill rotWithShape="1">
          <a:blip r:embed="rId3">
            <a:alphaModFix/>
          </a:blip>
          <a:srcRect/>
          <a:stretch/>
        </p:blipFill>
        <p:spPr>
          <a:xfrm>
            <a:off x="4742301" y="916995"/>
            <a:ext cx="3615267" cy="40296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9">
                                            <p:txEl>
                                              <p:pRg st="0" end="0"/>
                                            </p:txEl>
                                          </p:spTgt>
                                        </p:tgtEl>
                                        <p:attrNameLst>
                                          <p:attrName>style.visibility</p:attrName>
                                        </p:attrNameLst>
                                      </p:cBhvr>
                                      <p:to>
                                        <p:strVal val="visible"/>
                                      </p:to>
                                    </p:set>
                                    <p:anim calcmode="lin" valueType="num">
                                      <p:cBhvr additive="base">
                                        <p:cTn id="7" dur="2000"/>
                                        <p:tgtEl>
                                          <p:spTgt spid="479">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79">
                                            <p:txEl>
                                              <p:pRg st="1" end="1"/>
                                            </p:txEl>
                                          </p:spTgt>
                                        </p:tgtEl>
                                        <p:attrNameLst>
                                          <p:attrName>style.visibility</p:attrName>
                                        </p:attrNameLst>
                                      </p:cBhvr>
                                      <p:to>
                                        <p:strVal val="visible"/>
                                      </p:to>
                                    </p:set>
                                    <p:anim calcmode="lin" valueType="num">
                                      <p:cBhvr additive="base">
                                        <p:cTn id="10" dur="2000"/>
                                        <p:tgtEl>
                                          <p:spTgt spid="47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sz="2400">
                <a:solidFill>
                  <a:srgbClr val="0070C0"/>
                </a:solidFill>
              </a:rPr>
              <a:t>I DOCUMENTI CHE REGOLANO LA REGATA</a:t>
            </a:r>
            <a:endParaRPr sz="2400"/>
          </a:p>
        </p:txBody>
      </p:sp>
      <p:sp>
        <p:nvSpPr>
          <p:cNvPr id="151" name="Google Shape;151;p30"/>
          <p:cNvSpPr txBox="1">
            <a:spLocks noGrp="1"/>
          </p:cNvSpPr>
          <p:nvPr>
            <p:ph type="body" idx="1"/>
          </p:nvPr>
        </p:nvSpPr>
        <p:spPr>
          <a:xfrm>
            <a:off x="1298875" y="771550"/>
            <a:ext cx="7656000" cy="41121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152" name="Google Shape;152;p30"/>
          <p:cNvSpPr txBox="1"/>
          <p:nvPr/>
        </p:nvSpPr>
        <p:spPr>
          <a:xfrm>
            <a:off x="1298875" y="1258200"/>
            <a:ext cx="7656000" cy="3885300"/>
          </a:xfrm>
          <a:prstGeom prst="rect">
            <a:avLst/>
          </a:prstGeom>
          <a:noFill/>
          <a:ln>
            <a:noFill/>
          </a:ln>
        </p:spPr>
        <p:txBody>
          <a:bodyPr spcFirstLastPara="1" wrap="square" lIns="91425" tIns="45700" rIns="91425" bIns="45700" anchor="t" anchorCtr="0">
            <a:normAutofit/>
          </a:bodyPr>
          <a:lstStyle/>
          <a:p>
            <a:pPr marL="342900" marR="0" lvl="0" indent="-317500" algn="l" rtl="0">
              <a:lnSpc>
                <a:spcPct val="115000"/>
              </a:lnSpc>
              <a:spcBef>
                <a:spcPts val="0"/>
              </a:spcBef>
              <a:spcAft>
                <a:spcPts val="0"/>
              </a:spcAft>
              <a:buSzPts val="2200"/>
              <a:buChar char="•"/>
            </a:pPr>
            <a:r>
              <a:rPr lang="it-IT" sz="2200" b="1"/>
              <a:t>Il Regolamento di Regata (RRS) </a:t>
            </a:r>
            <a:r>
              <a:rPr lang="it-IT" sz="2200"/>
              <a:t>Contiene tutte le regole che si applicano ad una regata.E’ emesso da World Sailing (WS) la federazione internazionale della vela.</a:t>
            </a:r>
            <a:endParaRPr sz="2200"/>
          </a:p>
          <a:p>
            <a:pPr marL="342900" marR="0" lvl="0" indent="-317500" algn="l" rtl="0">
              <a:lnSpc>
                <a:spcPct val="115000"/>
              </a:lnSpc>
              <a:spcBef>
                <a:spcPts val="0"/>
              </a:spcBef>
              <a:spcAft>
                <a:spcPts val="0"/>
              </a:spcAft>
              <a:buSzPts val="2200"/>
              <a:buChar char="•"/>
            </a:pPr>
            <a:r>
              <a:rPr lang="it-IT" sz="2200" b="1"/>
              <a:t>Normativa e prescrizioni Italiane</a:t>
            </a:r>
            <a:r>
              <a:rPr lang="it-IT" sz="2200"/>
              <a:t>. Integrano il regolamento di regata con norme valida solo in Italia </a:t>
            </a:r>
            <a:endParaRPr sz="2200"/>
          </a:p>
          <a:p>
            <a:pPr marL="342900" marR="0" lvl="0" indent="-317500" algn="l" rtl="0">
              <a:lnSpc>
                <a:spcPct val="115000"/>
              </a:lnSpc>
              <a:spcBef>
                <a:spcPts val="0"/>
              </a:spcBef>
              <a:spcAft>
                <a:spcPts val="0"/>
              </a:spcAft>
              <a:buSzPts val="2200"/>
              <a:buChar char="•"/>
            </a:pPr>
            <a:r>
              <a:rPr lang="it-IT" sz="2200" b="1"/>
              <a:t>il bando di regata </a:t>
            </a:r>
            <a:r>
              <a:rPr lang="it-IT" sz="2200"/>
              <a:t>pubblicato dal circolo che organizza la regata (AO)</a:t>
            </a:r>
            <a:endParaRPr sz="2200"/>
          </a:p>
          <a:p>
            <a:pPr marL="342900" marR="0" lvl="0" indent="-317500" algn="l" rtl="0">
              <a:lnSpc>
                <a:spcPct val="115000"/>
              </a:lnSpc>
              <a:spcBef>
                <a:spcPts val="0"/>
              </a:spcBef>
              <a:spcAft>
                <a:spcPts val="0"/>
              </a:spcAft>
              <a:buSzPts val="2200"/>
              <a:buChar char="•"/>
            </a:pPr>
            <a:r>
              <a:rPr lang="it-IT" sz="2200" b="1"/>
              <a:t>Le istruzioni di regata </a:t>
            </a:r>
            <a:r>
              <a:rPr lang="it-IT" sz="2200"/>
              <a:t>pubblicate dal comitato di regata</a:t>
            </a:r>
            <a:endParaRPr sz="2200"/>
          </a:p>
          <a:p>
            <a:pPr marL="457200" marR="0" lvl="0" indent="0" algn="l" rtl="0">
              <a:lnSpc>
                <a:spcPct val="100000"/>
              </a:lnSpc>
              <a:spcBef>
                <a:spcPts val="52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30"/>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6"/>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PERCORSO OPTIMIST</a:t>
            </a:r>
            <a:endParaRPr sz="2400" b="1" i="0" u="none" strike="noStrike" cap="none">
              <a:solidFill>
                <a:srgbClr val="0070C0"/>
              </a:solidFill>
              <a:latin typeface="Arial"/>
              <a:ea typeface="Arial"/>
              <a:cs typeface="Arial"/>
              <a:sym typeface="Arial"/>
            </a:endParaRPr>
          </a:p>
        </p:txBody>
      </p:sp>
      <p:sp>
        <p:nvSpPr>
          <p:cNvPr id="488" name="Google Shape;488;p66"/>
          <p:cNvSpPr/>
          <p:nvPr/>
        </p:nvSpPr>
        <p:spPr>
          <a:xfrm>
            <a:off x="1259625" y="1912950"/>
            <a:ext cx="2427600" cy="1317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200"/>
              <a:buFont typeface="Arial"/>
              <a:buNone/>
            </a:pPr>
            <a:r>
              <a:rPr lang="it-IT" sz="1700" b="1"/>
              <a:t>Molte classi hanno percorsi dedicati. </a:t>
            </a:r>
            <a:endParaRPr sz="1700" b="1"/>
          </a:p>
          <a:p>
            <a:pPr marL="0" marR="0" lvl="0" indent="0" algn="just" rtl="0">
              <a:lnSpc>
                <a:spcPct val="100000"/>
              </a:lnSpc>
              <a:spcBef>
                <a:spcPts val="0"/>
              </a:spcBef>
              <a:spcAft>
                <a:spcPts val="0"/>
              </a:spcAft>
              <a:buClr>
                <a:srgbClr val="000000"/>
              </a:buClr>
              <a:buSzPts val="2200"/>
              <a:buFont typeface="Arial"/>
              <a:buNone/>
            </a:pPr>
            <a:r>
              <a:rPr lang="it-IT" sz="1700" b="1"/>
              <a:t>A fianco l’esempio del percorso della classe Optimist</a:t>
            </a:r>
            <a:endParaRPr sz="1700" b="1"/>
          </a:p>
        </p:txBody>
      </p:sp>
      <p:sp>
        <p:nvSpPr>
          <p:cNvPr id="489" name="Google Shape;489;p66"/>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40</a:t>
            </a:fld>
            <a:endParaRPr/>
          </a:p>
        </p:txBody>
      </p:sp>
      <p:sp>
        <p:nvSpPr>
          <p:cNvPr id="490" name="Google Shape;490;p66"/>
          <p:cNvSpPr txBox="1"/>
          <p:nvPr/>
        </p:nvSpPr>
        <p:spPr>
          <a:xfrm>
            <a:off x="1507350" y="1039125"/>
            <a:ext cx="160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b="1"/>
              <a:t>P-1-2-3D/3S-A</a:t>
            </a:r>
            <a:endParaRPr b="1"/>
          </a:p>
        </p:txBody>
      </p:sp>
      <p:pic>
        <p:nvPicPr>
          <p:cNvPr id="491" name="Google Shape;491;p66"/>
          <p:cNvPicPr preferRelativeResize="0"/>
          <p:nvPr/>
        </p:nvPicPr>
        <p:blipFill>
          <a:blip r:embed="rId3">
            <a:alphaModFix/>
          </a:blip>
          <a:stretch>
            <a:fillRect/>
          </a:stretch>
        </p:blipFill>
        <p:spPr>
          <a:xfrm>
            <a:off x="4035675" y="1194950"/>
            <a:ext cx="4388951" cy="37682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88">
                                            <p:txEl>
                                              <p:pRg st="0" end="0"/>
                                            </p:txEl>
                                          </p:spTgt>
                                        </p:tgtEl>
                                        <p:attrNameLst>
                                          <p:attrName>style.visibility</p:attrName>
                                        </p:attrNameLst>
                                      </p:cBhvr>
                                      <p:to>
                                        <p:strVal val="visible"/>
                                      </p:to>
                                    </p:set>
                                    <p:anim calcmode="lin" valueType="num">
                                      <p:cBhvr additive="base">
                                        <p:cTn id="7" dur="2000"/>
                                        <p:tgtEl>
                                          <p:spTgt spid="488">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88">
                                            <p:txEl>
                                              <p:pRg st="1" end="1"/>
                                            </p:txEl>
                                          </p:spTgt>
                                        </p:tgtEl>
                                        <p:attrNameLst>
                                          <p:attrName>style.visibility</p:attrName>
                                        </p:attrNameLst>
                                      </p:cBhvr>
                                      <p:to>
                                        <p:strVal val="visible"/>
                                      </p:to>
                                    </p:set>
                                    <p:anim calcmode="lin" valueType="num">
                                      <p:cBhvr additive="base">
                                        <p:cTn id="10" dur="2000"/>
                                        <p:tgtEl>
                                          <p:spTgt spid="48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7"/>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REGATE SU PUNTI </a:t>
            </a:r>
            <a:r>
              <a:rPr lang="it-IT" sz="2400" b="1" i="0" u="none" strike="noStrike" cap="none">
                <a:solidFill>
                  <a:srgbClr val="0070C0"/>
                </a:solidFill>
                <a:latin typeface="Arial"/>
                <a:ea typeface="Arial"/>
                <a:cs typeface="Arial"/>
                <a:sym typeface="Arial"/>
              </a:rPr>
              <a:t> FISSI</a:t>
            </a:r>
            <a:endParaRPr sz="2400" b="1" i="0" u="none" strike="noStrike" cap="none">
              <a:solidFill>
                <a:srgbClr val="0070C0"/>
              </a:solidFill>
              <a:latin typeface="Arial"/>
              <a:ea typeface="Arial"/>
              <a:cs typeface="Arial"/>
              <a:sym typeface="Arial"/>
            </a:endParaRPr>
          </a:p>
        </p:txBody>
      </p:sp>
      <p:sp>
        <p:nvSpPr>
          <p:cNvPr id="498" name="Google Shape;498;p67"/>
          <p:cNvSpPr/>
          <p:nvPr/>
        </p:nvSpPr>
        <p:spPr>
          <a:xfrm>
            <a:off x="1927725" y="1351275"/>
            <a:ext cx="6566700" cy="3142800"/>
          </a:xfrm>
          <a:prstGeom prst="rect">
            <a:avLst/>
          </a:prstGeom>
          <a:noFill/>
          <a:ln>
            <a:noFill/>
          </a:ln>
        </p:spPr>
        <p:txBody>
          <a:bodyPr spcFirstLastPara="1" wrap="square" lIns="91425" tIns="45700" rIns="91425" bIns="45700" anchor="t" anchorCtr="0">
            <a:noAutofit/>
          </a:bodyPr>
          <a:lstStyle/>
          <a:p>
            <a:pPr marL="361950" marR="0" lvl="0" indent="-323850" algn="l" rtl="0">
              <a:lnSpc>
                <a:spcPct val="100000"/>
              </a:lnSpc>
              <a:spcBef>
                <a:spcPts val="0"/>
              </a:spcBef>
              <a:spcAft>
                <a:spcPts val="0"/>
              </a:spcAft>
              <a:buClr>
                <a:srgbClr val="000000"/>
              </a:buClr>
              <a:buSzPts val="1800"/>
              <a:buChar char="•"/>
            </a:pPr>
            <a:r>
              <a:rPr lang="it-IT" sz="1800" b="1"/>
              <a:t>Molte regate si svolgono utilizzando punti fissi tipo isole, scogli, mede,ecc al posto delle boe.</a:t>
            </a:r>
            <a:endParaRPr sz="1800" b="1"/>
          </a:p>
          <a:p>
            <a:pPr marL="360001" marR="0" lvl="0" indent="0" algn="l" rtl="0">
              <a:lnSpc>
                <a:spcPct val="100000"/>
              </a:lnSpc>
              <a:spcBef>
                <a:spcPts val="1200"/>
              </a:spcBef>
              <a:spcAft>
                <a:spcPts val="0"/>
              </a:spcAft>
              <a:buNone/>
            </a:pPr>
            <a:r>
              <a:rPr lang="it-IT" sz="1800" b="1"/>
              <a:t>L’organizzazione è più semplice e facile da gestire.</a:t>
            </a:r>
            <a:endParaRPr sz="1800" b="1"/>
          </a:p>
          <a:p>
            <a:pPr marL="0" marR="0" lvl="0" indent="0" algn="l" rtl="0">
              <a:lnSpc>
                <a:spcPct val="100000"/>
              </a:lnSpc>
              <a:spcBef>
                <a:spcPts val="1200"/>
              </a:spcBef>
              <a:spcAft>
                <a:spcPts val="0"/>
              </a:spcAft>
              <a:buNone/>
            </a:pPr>
            <a:r>
              <a:rPr lang="it-IT" sz="1800" b="1"/>
              <a:t>     </a:t>
            </a:r>
            <a:endParaRPr sz="1800" b="1">
              <a:solidFill>
                <a:srgbClr val="FF0000"/>
              </a:solidFill>
            </a:endParaRPr>
          </a:p>
          <a:p>
            <a:pPr marL="342900" marR="0" lvl="0" indent="-190500" algn="l" rtl="0">
              <a:lnSpc>
                <a:spcPct val="100000"/>
              </a:lnSpc>
              <a:spcBef>
                <a:spcPts val="16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99" name="Google Shape;499;p67"/>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98">
                                            <p:txEl>
                                              <p:pRg st="0" end="0"/>
                                            </p:txEl>
                                          </p:spTgt>
                                        </p:tgtEl>
                                        <p:attrNameLst>
                                          <p:attrName>style.visibility</p:attrName>
                                        </p:attrNameLst>
                                      </p:cBhvr>
                                      <p:to>
                                        <p:strVal val="visible"/>
                                      </p:to>
                                    </p:set>
                                    <p:anim calcmode="lin" valueType="num">
                                      <p:cBhvr additive="base">
                                        <p:cTn id="7" dur="2000"/>
                                        <p:tgtEl>
                                          <p:spTgt spid="498">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98">
                                            <p:txEl>
                                              <p:pRg st="1" end="1"/>
                                            </p:txEl>
                                          </p:spTgt>
                                        </p:tgtEl>
                                        <p:attrNameLst>
                                          <p:attrName>style.visibility</p:attrName>
                                        </p:attrNameLst>
                                      </p:cBhvr>
                                      <p:to>
                                        <p:strVal val="visible"/>
                                      </p:to>
                                    </p:set>
                                    <p:anim calcmode="lin" valueType="num">
                                      <p:cBhvr additive="base">
                                        <p:cTn id="10" dur="2000"/>
                                        <p:tgtEl>
                                          <p:spTgt spid="498">
                                            <p:txEl>
                                              <p:pRg st="1" end="1"/>
                                            </p:txEl>
                                          </p:spTgt>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98">
                                            <p:txEl>
                                              <p:pRg st="2" end="2"/>
                                            </p:txEl>
                                          </p:spTgt>
                                        </p:tgtEl>
                                        <p:attrNameLst>
                                          <p:attrName>style.visibility</p:attrName>
                                        </p:attrNameLst>
                                      </p:cBhvr>
                                      <p:to>
                                        <p:strVal val="visible"/>
                                      </p:to>
                                    </p:set>
                                    <p:anim calcmode="lin" valueType="num">
                                      <p:cBhvr additive="base">
                                        <p:cTn id="13" dur="2000"/>
                                        <p:tgtEl>
                                          <p:spTgt spid="498">
                                            <p:txEl>
                                              <p:pRg st="2" end="2"/>
                                            </p:txEl>
                                          </p:spTgt>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8">
                                            <p:txEl>
                                              <p:pRg st="3" end="3"/>
                                            </p:txEl>
                                          </p:spTgt>
                                        </p:tgtEl>
                                        <p:attrNameLst>
                                          <p:attrName>style.visibility</p:attrName>
                                        </p:attrNameLst>
                                      </p:cBhvr>
                                      <p:to>
                                        <p:strVal val="visible"/>
                                      </p:to>
                                    </p:set>
                                    <p:anim calcmode="lin" valueType="num">
                                      <p:cBhvr additive="base">
                                        <p:cTn id="16" dur="2000"/>
                                        <p:tgtEl>
                                          <p:spTgt spid="49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8"/>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LINEA DI PARTENZA</a:t>
            </a:r>
            <a:endParaRPr sz="2400" b="1" i="0" u="none" strike="noStrike" cap="none">
              <a:solidFill>
                <a:srgbClr val="0070C0"/>
              </a:solidFill>
              <a:latin typeface="Arial"/>
              <a:ea typeface="Arial"/>
              <a:cs typeface="Arial"/>
              <a:sym typeface="Arial"/>
            </a:endParaRPr>
          </a:p>
        </p:txBody>
      </p:sp>
      <p:pic>
        <p:nvPicPr>
          <p:cNvPr id="506" name="Google Shape;506;p68"/>
          <p:cNvPicPr preferRelativeResize="0"/>
          <p:nvPr/>
        </p:nvPicPr>
        <p:blipFill rotWithShape="1">
          <a:blip r:embed="rId3">
            <a:alphaModFix/>
          </a:blip>
          <a:srcRect/>
          <a:stretch/>
        </p:blipFill>
        <p:spPr>
          <a:xfrm>
            <a:off x="2469566" y="843557"/>
            <a:ext cx="5725791" cy="1064857"/>
          </a:xfrm>
          <a:prstGeom prst="rect">
            <a:avLst/>
          </a:prstGeom>
          <a:noFill/>
          <a:ln>
            <a:noFill/>
          </a:ln>
        </p:spPr>
      </p:pic>
      <p:sp>
        <p:nvSpPr>
          <p:cNvPr id="507" name="Google Shape;507;p68"/>
          <p:cNvSpPr/>
          <p:nvPr/>
        </p:nvSpPr>
        <p:spPr>
          <a:xfrm>
            <a:off x="2469575" y="2293075"/>
            <a:ext cx="5557200" cy="2642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it-IT" sz="1700" b="1"/>
              <a:t>La linea di partenza viene posata ortogonale al vento.</a:t>
            </a:r>
            <a:endParaRPr sz="1700" b="1"/>
          </a:p>
          <a:p>
            <a:pPr marL="0" marR="0" lvl="0" indent="0" algn="just" rtl="0">
              <a:lnSpc>
                <a:spcPct val="100000"/>
              </a:lnSpc>
              <a:spcBef>
                <a:spcPts val="0"/>
              </a:spcBef>
              <a:spcAft>
                <a:spcPts val="0"/>
              </a:spcAft>
              <a:buClr>
                <a:srgbClr val="000000"/>
              </a:buClr>
              <a:buSzPts val="1600"/>
              <a:buFont typeface="Arial"/>
              <a:buNone/>
            </a:pPr>
            <a:r>
              <a:rPr lang="it-IT" sz="1700" b="1"/>
              <a:t>E’ fra la  bandiera arancione esposta sul palo del  battello comitato ed  una boa o un gommone posto alla sua sinistra.</a:t>
            </a:r>
            <a:endParaRPr sz="1700" b="1"/>
          </a:p>
          <a:p>
            <a:pPr marL="0" marR="0" lvl="0" indent="0" algn="just" rtl="0">
              <a:lnSpc>
                <a:spcPct val="100000"/>
              </a:lnSpc>
              <a:spcBef>
                <a:spcPts val="0"/>
              </a:spcBef>
              <a:spcAft>
                <a:spcPts val="0"/>
              </a:spcAft>
              <a:buClr>
                <a:srgbClr val="000000"/>
              </a:buClr>
              <a:buSzPts val="1600"/>
              <a:buFont typeface="Arial"/>
              <a:buNone/>
            </a:pPr>
            <a:r>
              <a:rPr lang="it-IT" sz="1700" b="1"/>
              <a:t>La sua lunghezza è in funzione del tipo di barca, del numero delle barche e dalla loro lunghezza.</a:t>
            </a:r>
            <a:endParaRPr sz="1700" b="1"/>
          </a:p>
          <a:p>
            <a:pPr marL="0" marR="0" lvl="0" indent="0" algn="just" rtl="0">
              <a:lnSpc>
                <a:spcPct val="100000"/>
              </a:lnSpc>
              <a:spcBef>
                <a:spcPts val="0"/>
              </a:spcBef>
              <a:spcAft>
                <a:spcPts val="0"/>
              </a:spcAft>
              <a:buClr>
                <a:srgbClr val="000000"/>
              </a:buClr>
              <a:buSzPts val="1600"/>
              <a:buFont typeface="Arial"/>
              <a:buNone/>
            </a:pPr>
            <a:r>
              <a:rPr lang="it-IT" sz="1700" b="1"/>
              <a:t>Di norma  la linea di partenza viene posata dal  Presidente del comitato</a:t>
            </a:r>
            <a:endParaRPr sz="1700" b="1"/>
          </a:p>
        </p:txBody>
      </p:sp>
      <p:sp>
        <p:nvSpPr>
          <p:cNvPr id="508" name="Google Shape;508;p68"/>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9"/>
          <p:cNvSpPr txBox="1"/>
          <p:nvPr/>
        </p:nvSpPr>
        <p:spPr>
          <a:xfrm>
            <a:off x="1259632" y="274638"/>
            <a:ext cx="74271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LINEA DI PARTENZA</a:t>
            </a:r>
            <a:endParaRPr sz="2400" b="1" i="0" u="none" strike="noStrike" cap="none">
              <a:solidFill>
                <a:srgbClr val="0070C0"/>
              </a:solidFill>
              <a:latin typeface="Arial"/>
              <a:ea typeface="Arial"/>
              <a:cs typeface="Arial"/>
              <a:sym typeface="Arial"/>
            </a:endParaRPr>
          </a:p>
        </p:txBody>
      </p:sp>
      <p:sp>
        <p:nvSpPr>
          <p:cNvPr id="515" name="Google Shape;515;p69"/>
          <p:cNvSpPr/>
          <p:nvPr/>
        </p:nvSpPr>
        <p:spPr>
          <a:xfrm>
            <a:off x="1870375" y="2234050"/>
            <a:ext cx="2181900" cy="10131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it-IT" sz="1700" b="1"/>
              <a:t>Esempio di linea di partenza con le barche pronte per partire.</a:t>
            </a:r>
            <a:endParaRPr sz="1700" b="1"/>
          </a:p>
        </p:txBody>
      </p:sp>
      <p:sp>
        <p:nvSpPr>
          <p:cNvPr id="516" name="Google Shape;516;p69"/>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43</a:t>
            </a:fld>
            <a:endParaRPr/>
          </a:p>
        </p:txBody>
      </p:sp>
      <p:pic>
        <p:nvPicPr>
          <p:cNvPr id="517" name="Google Shape;517;p69"/>
          <p:cNvPicPr preferRelativeResize="0"/>
          <p:nvPr/>
        </p:nvPicPr>
        <p:blipFill rotWithShape="1">
          <a:blip r:embed="rId3">
            <a:alphaModFix/>
          </a:blip>
          <a:srcRect l="24506" r="17381"/>
          <a:stretch/>
        </p:blipFill>
        <p:spPr>
          <a:xfrm>
            <a:off x="4234301" y="883325"/>
            <a:ext cx="4052448" cy="39225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0"/>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CANCELLO</a:t>
            </a:r>
            <a:endParaRPr sz="2400" b="1" i="0" u="none" strike="noStrike" cap="none">
              <a:solidFill>
                <a:srgbClr val="0070C0"/>
              </a:solidFill>
              <a:latin typeface="Arial"/>
              <a:ea typeface="Arial"/>
              <a:cs typeface="Arial"/>
              <a:sym typeface="Arial"/>
            </a:endParaRPr>
          </a:p>
        </p:txBody>
      </p:sp>
      <p:sp>
        <p:nvSpPr>
          <p:cNvPr id="524" name="Google Shape;524;p70"/>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44</a:t>
            </a:fld>
            <a:endParaRPr/>
          </a:p>
        </p:txBody>
      </p:sp>
      <p:sp>
        <p:nvSpPr>
          <p:cNvPr id="525" name="Google Shape;525;p70"/>
          <p:cNvSpPr txBox="1"/>
          <p:nvPr/>
        </p:nvSpPr>
        <p:spPr>
          <a:xfrm>
            <a:off x="2026225" y="904725"/>
            <a:ext cx="6646800" cy="36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000" b="1">
                <a:solidFill>
                  <a:schemeClr val="dk1"/>
                </a:solidFill>
              </a:rPr>
              <a:t>Nei percorsi con flotte numerose al posto di una singola boa di poppa viene messo un cancello.</a:t>
            </a:r>
            <a:endParaRPr sz="2000" b="1">
              <a:solidFill>
                <a:schemeClr val="dk1"/>
              </a:solidFill>
            </a:endParaRPr>
          </a:p>
          <a:p>
            <a:pPr marL="0" lvl="0" indent="0" algn="l" rtl="0">
              <a:spcBef>
                <a:spcPts val="0"/>
              </a:spcBef>
              <a:spcAft>
                <a:spcPts val="0"/>
              </a:spcAft>
              <a:buNone/>
            </a:pPr>
            <a:r>
              <a:rPr lang="it-IT" sz="2000" b="1">
                <a:solidFill>
                  <a:schemeClr val="dk1"/>
                </a:solidFill>
              </a:rPr>
              <a:t>Le barche posono girare indifferentemente o la boa di destra o quella di sinistra.</a:t>
            </a:r>
            <a:endParaRPr sz="2000" b="1">
              <a:solidFill>
                <a:schemeClr val="dk1"/>
              </a:solidFill>
            </a:endParaRPr>
          </a:p>
          <a:p>
            <a:pPr marL="0" lvl="0" indent="0" algn="l" rtl="0">
              <a:spcBef>
                <a:spcPts val="0"/>
              </a:spcBef>
              <a:spcAft>
                <a:spcPts val="0"/>
              </a:spcAft>
              <a:buNone/>
            </a:pPr>
            <a:r>
              <a:rPr lang="it-IT" sz="2000" b="1">
                <a:solidFill>
                  <a:schemeClr val="dk1"/>
                </a:solidFill>
              </a:rPr>
              <a:t>Viene utilizzato per evitare gli ammassamenti attorno alla boa e quindi evitare incidenti.</a:t>
            </a:r>
            <a:endParaRPr sz="2000" b="1">
              <a:solidFill>
                <a:schemeClr val="dk1"/>
              </a:solidFill>
            </a:endParaRPr>
          </a:p>
          <a:p>
            <a:pPr marL="0" lvl="0" indent="0" algn="l" rtl="0">
              <a:spcBef>
                <a:spcPts val="0"/>
              </a:spcBef>
              <a:spcAft>
                <a:spcPts val="0"/>
              </a:spcAft>
              <a:buNone/>
            </a:pPr>
            <a:r>
              <a:rPr lang="it-IT" sz="2000" b="1">
                <a:solidFill>
                  <a:schemeClr val="dk1"/>
                </a:solidFill>
              </a:rPr>
              <a:t>Un cancello è largo 10 volte la lunghezza dello scafo della classe in regata.</a:t>
            </a:r>
            <a:endParaRPr sz="2000" b="1">
              <a:solidFill>
                <a:schemeClr val="dk1"/>
              </a:solidFill>
            </a:endParaRPr>
          </a:p>
          <a:p>
            <a:pPr marL="0" lvl="0" indent="0" algn="l" rtl="0">
              <a:spcBef>
                <a:spcPts val="0"/>
              </a:spcBef>
              <a:spcAft>
                <a:spcPts val="0"/>
              </a:spcAft>
              <a:buClr>
                <a:schemeClr val="dk1"/>
              </a:buClr>
              <a:buSzPts val="1600"/>
              <a:buFont typeface="Arial"/>
              <a:buNone/>
            </a:pPr>
            <a:endParaRPr sz="2000" b="1">
              <a:solidFill>
                <a:schemeClr val="dk1"/>
              </a:solidFill>
            </a:endParaRPr>
          </a:p>
        </p:txBody>
      </p:sp>
      <p:sp>
        <p:nvSpPr>
          <p:cNvPr id="526" name="Google Shape;526;p70"/>
          <p:cNvSpPr/>
          <p:nvPr/>
        </p:nvSpPr>
        <p:spPr>
          <a:xfrm>
            <a:off x="3396000" y="3886225"/>
            <a:ext cx="442500" cy="418200"/>
          </a:xfrm>
          <a:prstGeom prst="ellipse">
            <a:avLst/>
          </a:prstGeom>
          <a:solidFill>
            <a:srgbClr val="FF3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7" name="Google Shape;527;p70"/>
          <p:cNvSpPr/>
          <p:nvPr/>
        </p:nvSpPr>
        <p:spPr>
          <a:xfrm>
            <a:off x="5362625" y="3886225"/>
            <a:ext cx="442500" cy="418200"/>
          </a:xfrm>
          <a:prstGeom prst="ellipse">
            <a:avLst/>
          </a:prstGeom>
          <a:solidFill>
            <a:srgbClr val="FF3232"/>
          </a:solidFill>
          <a:ln w="9525" cap="flat" cmpd="sng">
            <a:solidFill>
              <a:srgbClr val="FF3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8" name="Google Shape;528;p70"/>
          <p:cNvSpPr/>
          <p:nvPr/>
        </p:nvSpPr>
        <p:spPr>
          <a:xfrm rot="-1371715">
            <a:off x="4751987" y="3739506"/>
            <a:ext cx="442458" cy="711629"/>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9" name="Google Shape;529;p70"/>
          <p:cNvSpPr/>
          <p:nvPr/>
        </p:nvSpPr>
        <p:spPr>
          <a:xfrm rot="1258736">
            <a:off x="3951198" y="3739507"/>
            <a:ext cx="442428" cy="711641"/>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0" name="Google Shape;530;p70"/>
          <p:cNvSpPr txBox="1"/>
          <p:nvPr/>
        </p:nvSpPr>
        <p:spPr>
          <a:xfrm>
            <a:off x="2608200" y="3907225"/>
            <a:ext cx="787800" cy="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1600">
                <a:solidFill>
                  <a:schemeClr val="dk1"/>
                </a:solidFill>
              </a:rPr>
              <a:t>destra</a:t>
            </a:r>
            <a:endParaRPr sz="1600">
              <a:solidFill>
                <a:schemeClr val="dk1"/>
              </a:solidFill>
            </a:endParaRPr>
          </a:p>
        </p:txBody>
      </p:sp>
      <p:sp>
        <p:nvSpPr>
          <p:cNvPr id="531" name="Google Shape;531;p70"/>
          <p:cNvSpPr txBox="1"/>
          <p:nvPr/>
        </p:nvSpPr>
        <p:spPr>
          <a:xfrm>
            <a:off x="5810750" y="3817525"/>
            <a:ext cx="918600" cy="5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1600">
                <a:solidFill>
                  <a:schemeClr val="dk1"/>
                </a:solidFill>
              </a:rPr>
              <a:t>sinistra</a:t>
            </a:r>
            <a:endParaRPr sz="16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1"/>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45</a:t>
            </a:fld>
            <a:endParaRPr/>
          </a:p>
        </p:txBody>
      </p:sp>
      <p:sp>
        <p:nvSpPr>
          <p:cNvPr id="538" name="Google Shape;538;p71"/>
          <p:cNvSpPr txBox="1"/>
          <p:nvPr/>
        </p:nvSpPr>
        <p:spPr>
          <a:xfrm>
            <a:off x="1454725" y="821325"/>
            <a:ext cx="7533900" cy="41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800" b="1">
                <a:solidFill>
                  <a:srgbClr val="0070C0"/>
                </a:solidFill>
              </a:rPr>
              <a:t>UNA VOLTA POSATO IL CAMPO DI REGATA COMINCIAMO LE </a:t>
            </a:r>
            <a:endParaRPr sz="2800" b="1">
              <a:solidFill>
                <a:srgbClr val="0070C0"/>
              </a:solidFill>
            </a:endParaRPr>
          </a:p>
          <a:p>
            <a:pPr marL="0" lvl="0" indent="0" algn="l" rtl="0">
              <a:spcBef>
                <a:spcPts val="0"/>
              </a:spcBef>
              <a:spcAft>
                <a:spcPts val="0"/>
              </a:spcAft>
              <a:buNone/>
            </a:pPr>
            <a:r>
              <a:rPr lang="it-IT" sz="2800" b="1">
                <a:solidFill>
                  <a:srgbClr val="0070C0"/>
                </a:solidFill>
              </a:rPr>
              <a:t>PROCEDURE DI PARTENZA</a:t>
            </a:r>
            <a:endParaRPr sz="2800" b="1">
              <a:solidFill>
                <a:srgbClr val="0070C0"/>
              </a:solidFill>
            </a:endParaRPr>
          </a:p>
          <a:p>
            <a:pPr marL="0" lvl="0" indent="0" algn="l" rtl="0">
              <a:spcBef>
                <a:spcPts val="0"/>
              </a:spcBef>
              <a:spcAft>
                <a:spcPts val="0"/>
              </a:spcAft>
              <a:buNone/>
            </a:pPr>
            <a:endParaRPr sz="2800" b="1">
              <a:solidFill>
                <a:srgbClr val="0070C0"/>
              </a:solidFill>
            </a:endParaRPr>
          </a:p>
          <a:p>
            <a:pPr marL="0" lvl="0" indent="0" algn="l" rtl="0">
              <a:spcBef>
                <a:spcPts val="0"/>
              </a:spcBef>
              <a:spcAft>
                <a:spcPts val="0"/>
              </a:spcAft>
              <a:buNone/>
            </a:pPr>
            <a:r>
              <a:rPr lang="it-IT" sz="2800" b="1">
                <a:solidFill>
                  <a:schemeClr val="dk1"/>
                </a:solidFill>
              </a:rPr>
              <a:t>D’ora in poi parleranno solo le bandiere ed i suoni al ritmo dell’Addetto ai tempi e suoni </a:t>
            </a:r>
            <a:r>
              <a:rPr lang="it-IT" sz="2200">
                <a:solidFill>
                  <a:schemeClr val="dk1"/>
                </a:solidFill>
              </a:rPr>
              <a:t>(spesso l’addetto ai tempi fa anche i suoni)</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it-IT" sz="2200" b="1">
                <a:solidFill>
                  <a:srgbClr val="FF0000"/>
                </a:solidFill>
              </a:rPr>
              <a:t>Salvo rari casi non si danno istruzioni orali ai regatanti</a:t>
            </a:r>
            <a:endParaRPr sz="2200" b="1">
              <a:solidFill>
                <a:srgbClr val="FF0000"/>
              </a:solidFill>
            </a:endParaRPr>
          </a:p>
          <a:p>
            <a:pPr marL="0" lvl="0" indent="0" algn="ctr" rtl="0">
              <a:spcBef>
                <a:spcPts val="0"/>
              </a:spcBef>
              <a:spcAft>
                <a:spcPts val="0"/>
              </a:spcAft>
              <a:buNone/>
            </a:pPr>
            <a:endParaRPr sz="2800" b="1">
              <a:solidFill>
                <a:srgbClr val="0070C0"/>
              </a:solidFill>
            </a:endParaRPr>
          </a:p>
          <a:p>
            <a:pPr marL="0" lvl="0" indent="0" algn="ctr" rtl="0">
              <a:spcBef>
                <a:spcPts val="0"/>
              </a:spcBef>
              <a:spcAft>
                <a:spcPts val="0"/>
              </a:spcAft>
              <a:buNone/>
            </a:pPr>
            <a:endParaRPr sz="2800" b="1">
              <a:solidFill>
                <a:srgbClr val="0070C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2"/>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46</a:t>
            </a:fld>
            <a:endParaRPr/>
          </a:p>
        </p:txBody>
      </p:sp>
      <p:sp>
        <p:nvSpPr>
          <p:cNvPr id="545" name="Google Shape;545;p72"/>
          <p:cNvSpPr txBox="1"/>
          <p:nvPr/>
        </p:nvSpPr>
        <p:spPr>
          <a:xfrm>
            <a:off x="2467825" y="405675"/>
            <a:ext cx="5766900" cy="52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IT" sz="2600" b="1">
                <a:solidFill>
                  <a:srgbClr val="0070C0"/>
                </a:solidFill>
              </a:rPr>
              <a:t>ADDETTO AI TEMPI</a:t>
            </a:r>
            <a:endParaRPr sz="2600" b="1">
              <a:solidFill>
                <a:srgbClr val="0070C0"/>
              </a:solidFill>
            </a:endParaRPr>
          </a:p>
          <a:p>
            <a:pPr marL="0" lvl="0" indent="0" algn="ctr" rtl="0">
              <a:spcBef>
                <a:spcPts val="0"/>
              </a:spcBef>
              <a:spcAft>
                <a:spcPts val="0"/>
              </a:spcAft>
              <a:buNone/>
            </a:pPr>
            <a:endParaRPr sz="2200">
              <a:solidFill>
                <a:schemeClr val="dk1"/>
              </a:solidFill>
            </a:endParaRPr>
          </a:p>
          <a:p>
            <a:pPr marL="0" lvl="0" indent="0" algn="ctr" rtl="0">
              <a:spcBef>
                <a:spcPts val="0"/>
              </a:spcBef>
              <a:spcAft>
                <a:spcPts val="0"/>
              </a:spcAft>
              <a:buNone/>
            </a:pPr>
            <a:endParaRPr sz="2800" b="1">
              <a:solidFill>
                <a:srgbClr val="0070C0"/>
              </a:solidFill>
            </a:endParaRPr>
          </a:p>
          <a:p>
            <a:pPr marL="0" lvl="0" indent="0" algn="ctr" rtl="0">
              <a:spcBef>
                <a:spcPts val="0"/>
              </a:spcBef>
              <a:spcAft>
                <a:spcPts val="0"/>
              </a:spcAft>
              <a:buNone/>
            </a:pPr>
            <a:endParaRPr sz="2800" b="1">
              <a:solidFill>
                <a:srgbClr val="0070C0"/>
              </a:solidFill>
            </a:endParaRPr>
          </a:p>
        </p:txBody>
      </p:sp>
      <p:sp>
        <p:nvSpPr>
          <p:cNvPr id="546" name="Google Shape;546;p72"/>
          <p:cNvSpPr txBox="1"/>
          <p:nvPr/>
        </p:nvSpPr>
        <p:spPr>
          <a:xfrm>
            <a:off x="2104150" y="1246900"/>
            <a:ext cx="6260400" cy="34029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Char char="●"/>
            </a:pPr>
            <a:r>
              <a:rPr lang="it-IT" sz="2300">
                <a:solidFill>
                  <a:schemeClr val="dk1"/>
                </a:solidFill>
              </a:rPr>
              <a:t>Fa la stop orario utilizzando </a:t>
            </a:r>
            <a:r>
              <a:rPr lang="it-IT" sz="2300" b="1">
                <a:solidFill>
                  <a:schemeClr val="dk1"/>
                </a:solidFill>
              </a:rPr>
              <a:t>l’ora GPS</a:t>
            </a:r>
            <a:endParaRPr sz="2300" b="1">
              <a:solidFill>
                <a:schemeClr val="dk1"/>
              </a:solidFill>
            </a:endParaRPr>
          </a:p>
          <a:p>
            <a:pPr marL="457200" lvl="0" indent="-374650" algn="l" rtl="0">
              <a:spcBef>
                <a:spcPts val="0"/>
              </a:spcBef>
              <a:spcAft>
                <a:spcPts val="0"/>
              </a:spcAft>
              <a:buClr>
                <a:schemeClr val="dk1"/>
              </a:buClr>
              <a:buSzPts val="2300"/>
              <a:buChar char="●"/>
            </a:pPr>
            <a:r>
              <a:rPr lang="it-IT" sz="2300">
                <a:solidFill>
                  <a:schemeClr val="dk1"/>
                </a:solidFill>
              </a:rPr>
              <a:t>Fa iniziare il count down sempre allo  </a:t>
            </a:r>
            <a:r>
              <a:rPr lang="it-IT" sz="2300" b="1">
                <a:solidFill>
                  <a:schemeClr val="dk1"/>
                </a:solidFill>
              </a:rPr>
              <a:t>00</a:t>
            </a:r>
            <a:endParaRPr sz="2300" b="1">
              <a:solidFill>
                <a:schemeClr val="dk1"/>
              </a:solidFill>
            </a:endParaRPr>
          </a:p>
          <a:p>
            <a:pPr marL="457200" lvl="0" indent="-374650" algn="l" rtl="0">
              <a:spcBef>
                <a:spcPts val="0"/>
              </a:spcBef>
              <a:spcAft>
                <a:spcPts val="0"/>
              </a:spcAft>
              <a:buClr>
                <a:schemeClr val="dk1"/>
              </a:buClr>
              <a:buSzPts val="2300"/>
              <a:buChar char="●"/>
            </a:pPr>
            <a:r>
              <a:rPr lang="it-IT" sz="2300">
                <a:solidFill>
                  <a:schemeClr val="dk1"/>
                </a:solidFill>
              </a:rPr>
              <a:t>Tiene un secondo cronometro di scorta o si accerta che un altro componente del CdR abbia preso il  tempo pure lui</a:t>
            </a:r>
            <a:endParaRPr sz="2300">
              <a:solidFill>
                <a:schemeClr val="dk1"/>
              </a:solidFill>
            </a:endParaRPr>
          </a:p>
          <a:p>
            <a:pPr marL="457200" lvl="0" indent="-374650" algn="l" rtl="0">
              <a:spcBef>
                <a:spcPts val="0"/>
              </a:spcBef>
              <a:spcAft>
                <a:spcPts val="0"/>
              </a:spcAft>
              <a:buClr>
                <a:schemeClr val="dk1"/>
              </a:buClr>
              <a:buSzPts val="2300"/>
              <a:buChar char="●"/>
            </a:pPr>
            <a:r>
              <a:rPr lang="it-IT" sz="2300">
                <a:solidFill>
                  <a:schemeClr val="dk1"/>
                </a:solidFill>
              </a:rPr>
              <a:t>Detta ad alta voce la cadenza dei tempi delle procedure di partenza secondo un preciso schema</a:t>
            </a:r>
            <a:endParaRPr sz="23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3"/>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47</a:t>
            </a:fld>
            <a:endParaRPr/>
          </a:p>
        </p:txBody>
      </p:sp>
      <p:sp>
        <p:nvSpPr>
          <p:cNvPr id="553" name="Google Shape;553;p73"/>
          <p:cNvSpPr txBox="1"/>
          <p:nvPr/>
        </p:nvSpPr>
        <p:spPr>
          <a:xfrm>
            <a:off x="2467825" y="405675"/>
            <a:ext cx="5766900" cy="52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IT" sz="2600" b="1">
                <a:solidFill>
                  <a:srgbClr val="0070C0"/>
                </a:solidFill>
              </a:rPr>
              <a:t>ADDETTO AI TEMPI</a:t>
            </a:r>
            <a:endParaRPr sz="2600" b="1">
              <a:solidFill>
                <a:srgbClr val="0070C0"/>
              </a:solidFill>
            </a:endParaRPr>
          </a:p>
          <a:p>
            <a:pPr marL="0" lvl="0" indent="0" algn="ctr" rtl="0">
              <a:spcBef>
                <a:spcPts val="0"/>
              </a:spcBef>
              <a:spcAft>
                <a:spcPts val="0"/>
              </a:spcAft>
              <a:buNone/>
            </a:pPr>
            <a:endParaRPr sz="2200">
              <a:solidFill>
                <a:schemeClr val="dk1"/>
              </a:solidFill>
            </a:endParaRPr>
          </a:p>
          <a:p>
            <a:pPr marL="0" lvl="0" indent="0" algn="ctr" rtl="0">
              <a:spcBef>
                <a:spcPts val="0"/>
              </a:spcBef>
              <a:spcAft>
                <a:spcPts val="0"/>
              </a:spcAft>
              <a:buNone/>
            </a:pPr>
            <a:endParaRPr sz="2800" b="1">
              <a:solidFill>
                <a:srgbClr val="0070C0"/>
              </a:solidFill>
            </a:endParaRPr>
          </a:p>
          <a:p>
            <a:pPr marL="0" lvl="0" indent="0" algn="ctr" rtl="0">
              <a:spcBef>
                <a:spcPts val="0"/>
              </a:spcBef>
              <a:spcAft>
                <a:spcPts val="0"/>
              </a:spcAft>
              <a:buNone/>
            </a:pPr>
            <a:endParaRPr sz="2800" b="1">
              <a:solidFill>
                <a:srgbClr val="0070C0"/>
              </a:solidFill>
            </a:endParaRPr>
          </a:p>
        </p:txBody>
      </p:sp>
      <p:sp>
        <p:nvSpPr>
          <p:cNvPr id="554" name="Google Shape;554;p73"/>
          <p:cNvSpPr txBox="1"/>
          <p:nvPr/>
        </p:nvSpPr>
        <p:spPr>
          <a:xfrm>
            <a:off x="909200" y="1168950"/>
            <a:ext cx="8206500" cy="41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300" b="1">
                <a:solidFill>
                  <a:schemeClr val="dk1"/>
                </a:solidFill>
              </a:rPr>
              <a:t>Esposizione della bandiera arancione</a:t>
            </a:r>
            <a:r>
              <a:rPr lang="it-IT" sz="2300">
                <a:solidFill>
                  <a:schemeClr val="dk1"/>
                </a:solidFill>
              </a:rPr>
              <a:t>:</a:t>
            </a:r>
            <a:endParaRPr sz="2300">
              <a:solidFill>
                <a:schemeClr val="dk1"/>
              </a:solidFill>
            </a:endParaRPr>
          </a:p>
          <a:p>
            <a:pPr marL="457200" lvl="0" indent="-7200" algn="l" rtl="0">
              <a:spcBef>
                <a:spcPts val="0"/>
              </a:spcBef>
              <a:spcAft>
                <a:spcPts val="0"/>
              </a:spcAft>
              <a:buNone/>
            </a:pPr>
            <a:r>
              <a:rPr lang="it-IT" sz="2300">
                <a:solidFill>
                  <a:schemeClr val="dk1"/>
                </a:solidFill>
              </a:rPr>
              <a:t>Ha cura di fare combaciare l’inizio del count down con lo 00 dell’orologio GPS.</a:t>
            </a:r>
            <a:endParaRPr sz="2300">
              <a:solidFill>
                <a:schemeClr val="dk1"/>
              </a:solidFill>
            </a:endParaRPr>
          </a:p>
          <a:p>
            <a:pPr marL="457200" lvl="0" indent="-7200" algn="l" rtl="0">
              <a:spcBef>
                <a:spcPts val="0"/>
              </a:spcBef>
              <a:spcAft>
                <a:spcPts val="0"/>
              </a:spcAft>
              <a:buNone/>
            </a:pPr>
            <a:r>
              <a:rPr lang="it-IT" sz="2300">
                <a:solidFill>
                  <a:schemeClr val="dk1"/>
                </a:solidFill>
              </a:rPr>
              <a:t>Fa  partire il cronometro un minuto prima dell’inizio della sequenza in modo da avere le mani libero allo zero.</a:t>
            </a:r>
            <a:endParaRPr sz="2300">
              <a:solidFill>
                <a:schemeClr val="dk1"/>
              </a:solidFill>
            </a:endParaRPr>
          </a:p>
          <a:p>
            <a:pPr marL="457200" lvl="0" indent="-374650" algn="l" rtl="0">
              <a:spcBef>
                <a:spcPts val="0"/>
              </a:spcBef>
              <a:spcAft>
                <a:spcPts val="0"/>
              </a:spcAft>
              <a:buClr>
                <a:schemeClr val="dk1"/>
              </a:buClr>
              <a:buSzPts val="2300"/>
              <a:buChar char="●"/>
            </a:pPr>
            <a:r>
              <a:rPr lang="it-IT" sz="2300">
                <a:solidFill>
                  <a:schemeClr val="dk1"/>
                </a:solidFill>
              </a:rPr>
              <a:t>da - 10 sec agli 11 minuti “10 sec  9 8 7 6 5 4 3 2 1 ora”   </a:t>
            </a:r>
            <a:endParaRPr sz="2300">
              <a:solidFill>
                <a:schemeClr val="dk1"/>
              </a:solidFill>
            </a:endParaRPr>
          </a:p>
          <a:p>
            <a:pPr marL="914400" lvl="0" indent="0" algn="l" rtl="0">
              <a:spcBef>
                <a:spcPts val="0"/>
              </a:spcBef>
              <a:spcAft>
                <a:spcPts val="0"/>
              </a:spcAft>
              <a:buNone/>
            </a:pPr>
            <a:r>
              <a:rPr lang="it-IT" sz="2300">
                <a:solidFill>
                  <a:schemeClr val="dk1"/>
                </a:solidFill>
              </a:rPr>
              <a:t>“1 minuto alla bandiera arancione”</a:t>
            </a:r>
            <a:endParaRPr sz="2300">
              <a:solidFill>
                <a:schemeClr val="dk1"/>
              </a:solidFill>
            </a:endParaRPr>
          </a:p>
          <a:p>
            <a:pPr marL="457200" lvl="0" indent="-374650" algn="l" rtl="0">
              <a:spcBef>
                <a:spcPts val="0"/>
              </a:spcBef>
              <a:spcAft>
                <a:spcPts val="0"/>
              </a:spcAft>
              <a:buClr>
                <a:schemeClr val="dk1"/>
              </a:buClr>
              <a:buSzPts val="2300"/>
              <a:buChar char="●"/>
            </a:pPr>
            <a:r>
              <a:rPr lang="it-IT" sz="2300">
                <a:solidFill>
                  <a:schemeClr val="dk1"/>
                </a:solidFill>
              </a:rPr>
              <a:t>da - 11 minuti   “30  sec 10 sec  9 8  7 6 5 4 3 2 1 ora”</a:t>
            </a:r>
            <a:endParaRPr sz="2300">
              <a:solidFill>
                <a:schemeClr val="dk1"/>
              </a:solidFill>
            </a:endParaRPr>
          </a:p>
          <a:p>
            <a:pPr marL="914400" lvl="0" indent="0" algn="l" rtl="0">
              <a:spcBef>
                <a:spcPts val="0"/>
              </a:spcBef>
              <a:spcAft>
                <a:spcPts val="0"/>
              </a:spcAft>
              <a:buNone/>
            </a:pPr>
            <a:r>
              <a:rPr lang="it-IT" sz="2300">
                <a:solidFill>
                  <a:schemeClr val="dk1"/>
                </a:solidFill>
              </a:rPr>
              <a:t>“ bandiera arancione”</a:t>
            </a:r>
            <a:endParaRPr sz="2300">
              <a:solidFill>
                <a:schemeClr val="dk1"/>
              </a:solidFill>
            </a:endParaRPr>
          </a:p>
          <a:p>
            <a:pPr marL="457200" lvl="0" indent="-374650" algn="l" rtl="0">
              <a:spcBef>
                <a:spcPts val="0"/>
              </a:spcBef>
              <a:spcAft>
                <a:spcPts val="0"/>
              </a:spcAft>
              <a:buClr>
                <a:schemeClr val="dk1"/>
              </a:buClr>
              <a:buSzPts val="2300"/>
              <a:buChar char="●"/>
            </a:pPr>
            <a:r>
              <a:rPr lang="it-IT" sz="2300">
                <a:solidFill>
                  <a:schemeClr val="dk1"/>
                </a:solidFill>
              </a:rPr>
              <a:t> da - 10 minuti a -6  count down ogni minuto</a:t>
            </a:r>
            <a:endParaRPr sz="2300">
              <a:solidFill>
                <a:schemeClr val="dk1"/>
              </a:solidFill>
            </a:endParaRPr>
          </a:p>
          <a:p>
            <a:pPr marL="914400" lvl="0" indent="0" algn="l" rtl="0">
              <a:spcBef>
                <a:spcPts val="0"/>
              </a:spcBef>
              <a:spcAft>
                <a:spcPts val="0"/>
              </a:spcAft>
              <a:buNone/>
            </a:pPr>
            <a:endParaRPr sz="23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4"/>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48</a:t>
            </a:fld>
            <a:endParaRPr/>
          </a:p>
        </p:txBody>
      </p:sp>
      <p:sp>
        <p:nvSpPr>
          <p:cNvPr id="561" name="Google Shape;561;p74"/>
          <p:cNvSpPr txBox="1"/>
          <p:nvPr/>
        </p:nvSpPr>
        <p:spPr>
          <a:xfrm>
            <a:off x="2467825" y="405675"/>
            <a:ext cx="5766900" cy="52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it-IT" sz="2600" b="1">
                <a:solidFill>
                  <a:srgbClr val="0070C0"/>
                </a:solidFill>
              </a:rPr>
              <a:t>ADDETTO AI TEMPI</a:t>
            </a:r>
            <a:endParaRPr sz="2600" b="1">
              <a:solidFill>
                <a:srgbClr val="0070C0"/>
              </a:solidFill>
            </a:endParaRPr>
          </a:p>
          <a:p>
            <a:pPr marL="0" lvl="0" indent="0" algn="ctr" rtl="0">
              <a:spcBef>
                <a:spcPts val="0"/>
              </a:spcBef>
              <a:spcAft>
                <a:spcPts val="0"/>
              </a:spcAft>
              <a:buNone/>
            </a:pPr>
            <a:endParaRPr sz="2200">
              <a:solidFill>
                <a:schemeClr val="dk1"/>
              </a:solidFill>
            </a:endParaRPr>
          </a:p>
          <a:p>
            <a:pPr marL="0" lvl="0" indent="0" algn="ctr" rtl="0">
              <a:spcBef>
                <a:spcPts val="0"/>
              </a:spcBef>
              <a:spcAft>
                <a:spcPts val="0"/>
              </a:spcAft>
              <a:buNone/>
            </a:pPr>
            <a:endParaRPr sz="2800" b="1">
              <a:solidFill>
                <a:srgbClr val="0070C0"/>
              </a:solidFill>
            </a:endParaRPr>
          </a:p>
          <a:p>
            <a:pPr marL="0" lvl="0" indent="0" algn="ctr" rtl="0">
              <a:spcBef>
                <a:spcPts val="0"/>
              </a:spcBef>
              <a:spcAft>
                <a:spcPts val="0"/>
              </a:spcAft>
              <a:buNone/>
            </a:pPr>
            <a:endParaRPr sz="2800" b="1">
              <a:solidFill>
                <a:srgbClr val="0070C0"/>
              </a:solidFill>
            </a:endParaRPr>
          </a:p>
        </p:txBody>
      </p:sp>
      <p:sp>
        <p:nvSpPr>
          <p:cNvPr id="562" name="Google Shape;562;p74"/>
          <p:cNvSpPr txBox="1"/>
          <p:nvPr/>
        </p:nvSpPr>
        <p:spPr>
          <a:xfrm>
            <a:off x="163200" y="1194025"/>
            <a:ext cx="8817600" cy="489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300" b="1">
                <a:solidFill>
                  <a:schemeClr val="dk1"/>
                </a:solidFill>
              </a:rPr>
              <a:t>Esposizione della bandiera di Avviso:</a:t>
            </a:r>
            <a:endParaRPr sz="2300" b="1">
              <a:solidFill>
                <a:schemeClr val="dk1"/>
              </a:solidFill>
            </a:endParaRPr>
          </a:p>
          <a:p>
            <a:pPr marL="457200" lvl="0" indent="-374650" algn="l" rtl="0">
              <a:spcBef>
                <a:spcPts val="0"/>
              </a:spcBef>
              <a:spcAft>
                <a:spcPts val="0"/>
              </a:spcAft>
              <a:buClr>
                <a:schemeClr val="dk1"/>
              </a:buClr>
              <a:buSzPts val="2300"/>
              <a:buChar char="●"/>
            </a:pPr>
            <a:r>
              <a:rPr lang="it-IT" sz="2300">
                <a:solidFill>
                  <a:schemeClr val="dk1"/>
                </a:solidFill>
              </a:rPr>
              <a:t>da - 6 minuti  “un minuto all’avviso” , “30 sec  10 sec 9 8 7 6 5 4 3 2 1 ora”   “avviso”</a:t>
            </a:r>
            <a:endParaRPr sz="2300">
              <a:solidFill>
                <a:schemeClr val="dk1"/>
              </a:solidFill>
            </a:endParaRPr>
          </a:p>
          <a:p>
            <a:pPr marL="457200" lvl="0" indent="-374650" algn="l" rtl="0">
              <a:spcBef>
                <a:spcPts val="0"/>
              </a:spcBef>
              <a:spcAft>
                <a:spcPts val="0"/>
              </a:spcAft>
              <a:buClr>
                <a:schemeClr val="dk1"/>
              </a:buClr>
              <a:buSzPts val="2300"/>
              <a:buChar char="●"/>
            </a:pPr>
            <a:r>
              <a:rPr lang="it-IT" sz="2300">
                <a:solidFill>
                  <a:schemeClr val="dk1"/>
                </a:solidFill>
              </a:rPr>
              <a:t>da - 5 minuti  “un minuto al segnale preparatorio”, “30 sec  10 sec 9 8 7 6 5 4 3 2 1 ora”    “segnale preparatorio”</a:t>
            </a:r>
            <a:endParaRPr sz="2300">
              <a:solidFill>
                <a:schemeClr val="dk1"/>
              </a:solidFill>
            </a:endParaRPr>
          </a:p>
          <a:p>
            <a:pPr marL="457200" lvl="0" indent="0" algn="l" rtl="0">
              <a:spcBef>
                <a:spcPts val="0"/>
              </a:spcBef>
              <a:spcAft>
                <a:spcPts val="0"/>
              </a:spcAft>
              <a:buNone/>
            </a:pPr>
            <a:r>
              <a:rPr lang="it-IT" sz="2300">
                <a:solidFill>
                  <a:schemeClr val="dk1"/>
                </a:solidFill>
              </a:rPr>
              <a:t>da -4 a - 2 count down ogni 30 sec</a:t>
            </a:r>
            <a:endParaRPr sz="2300">
              <a:solidFill>
                <a:schemeClr val="dk1"/>
              </a:solidFill>
            </a:endParaRPr>
          </a:p>
          <a:p>
            <a:pPr marL="457200" lvl="0" indent="0" algn="l" rtl="0">
              <a:spcBef>
                <a:spcPts val="0"/>
              </a:spcBef>
              <a:spcAft>
                <a:spcPts val="0"/>
              </a:spcAft>
              <a:buNone/>
            </a:pPr>
            <a:r>
              <a:rPr lang="it-IT" sz="2300">
                <a:solidFill>
                  <a:schemeClr val="dk1"/>
                </a:solidFill>
              </a:rPr>
              <a:t>da- 2 a -1  “un minuto all’ultimo minuto”,  “30 sec     10 sec 9 8 7 6 5 4 3 2 1 ora”  “ultimo minuto”</a:t>
            </a:r>
            <a:endParaRPr sz="2300">
              <a:solidFill>
                <a:schemeClr val="dk1"/>
              </a:solidFill>
            </a:endParaRPr>
          </a:p>
          <a:p>
            <a:pPr marL="457200" lvl="0" indent="0" algn="l" rtl="0">
              <a:spcBef>
                <a:spcPts val="0"/>
              </a:spcBef>
              <a:spcAft>
                <a:spcPts val="0"/>
              </a:spcAft>
              <a:buNone/>
            </a:pPr>
            <a:r>
              <a:rPr lang="it-IT" sz="2300">
                <a:solidFill>
                  <a:schemeClr val="dk1"/>
                </a:solidFill>
              </a:rPr>
              <a:t>da -1 a 0 “ un minuto alla partenza”, “ 50 sec  40 sec  30 20 10 9 8 7 6 5 4 3 2 1 ora”    </a:t>
            </a:r>
            <a:r>
              <a:rPr lang="it-IT" sz="2300" b="1">
                <a:solidFill>
                  <a:schemeClr val="dk1"/>
                </a:solidFill>
              </a:rPr>
              <a:t>“partenza”</a:t>
            </a:r>
            <a:endParaRPr sz="2300" b="1">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5"/>
          <p:cNvSpPr/>
          <p:nvPr/>
        </p:nvSpPr>
        <p:spPr>
          <a:xfrm>
            <a:off x="827584" y="1059582"/>
            <a:ext cx="4608512"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IL SEGNALE DELLA BANDIERA ARANCIONE</a:t>
            </a:r>
            <a:endParaRPr sz="2400" b="1" i="0" u="none" strike="noStrike" cap="none">
              <a:solidFill>
                <a:srgbClr val="000000"/>
              </a:solidFill>
              <a:latin typeface="Arial"/>
              <a:ea typeface="Arial"/>
              <a:cs typeface="Arial"/>
              <a:sym typeface="Arial"/>
            </a:endParaRPr>
          </a:p>
        </p:txBody>
      </p:sp>
      <p:pic>
        <p:nvPicPr>
          <p:cNvPr id="569" name="Google Shape;569;p75" descr="HORN"/>
          <p:cNvPicPr preferRelativeResize="0"/>
          <p:nvPr/>
        </p:nvPicPr>
        <p:blipFill rotWithShape="1">
          <a:blip r:embed="rId3">
            <a:alphaModFix/>
          </a:blip>
          <a:srcRect/>
          <a:stretch/>
        </p:blipFill>
        <p:spPr>
          <a:xfrm>
            <a:off x="6300192" y="1098491"/>
            <a:ext cx="860425" cy="639763"/>
          </a:xfrm>
          <a:prstGeom prst="rect">
            <a:avLst/>
          </a:prstGeom>
          <a:noFill/>
          <a:ln>
            <a:noFill/>
          </a:ln>
        </p:spPr>
      </p:pic>
      <p:sp>
        <p:nvSpPr>
          <p:cNvPr id="570" name="Google Shape;570;p75"/>
          <p:cNvSpPr/>
          <p:nvPr/>
        </p:nvSpPr>
        <p:spPr>
          <a:xfrm>
            <a:off x="801525" y="2641575"/>
            <a:ext cx="8066100" cy="219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Arial"/>
                <a:ea typeface="Arial"/>
                <a:cs typeface="Arial"/>
                <a:sym typeface="Arial"/>
              </a:rPr>
              <a:t>Per avvisare le barche che una prova od una serie di prove inizierà a breve, la bandiera arancione della linea di partenza sarà esposta con un suono </a:t>
            </a:r>
            <a:r>
              <a:rPr lang="it-IT" sz="1800" b="1" i="0" u="none" strike="noStrike" cap="none">
                <a:solidFill>
                  <a:srgbClr val="FF0000"/>
                </a:solidFill>
              </a:rPr>
              <a:t>almeno cinque minuti</a:t>
            </a:r>
            <a:r>
              <a:rPr lang="it-IT" sz="1800" b="0" i="0" u="none" strike="noStrike" cap="none">
                <a:solidFill>
                  <a:schemeClr val="dk1"/>
                </a:solidFill>
                <a:latin typeface="Arial"/>
                <a:ea typeface="Arial"/>
                <a:cs typeface="Arial"/>
                <a:sym typeface="Arial"/>
              </a:rPr>
              <a:t> prima che sia dato il segnale di avviso.</a:t>
            </a:r>
            <a:r>
              <a:rPr lang="it-IT" sz="1800">
                <a:solidFill>
                  <a:schemeClr val="dk1"/>
                </a:solidFill>
              </a:rPr>
              <a:t> </a:t>
            </a:r>
            <a:endParaRPr sz="1800">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it-IT" sz="1800">
                <a:solidFill>
                  <a:schemeClr val="dk1"/>
                </a:solidFill>
              </a:rPr>
              <a:t>Benchè non obbligatorio, l’impiego di questa bandiera è fortemente incoraggiato</a:t>
            </a:r>
            <a:endParaRPr sz="1400" b="0" i="0" u="none" strike="noStrike" cap="none">
              <a:solidFill>
                <a:srgbClr val="000000"/>
              </a:solidFill>
              <a:latin typeface="Arial"/>
              <a:ea typeface="Arial"/>
              <a:cs typeface="Arial"/>
              <a:sym typeface="Arial"/>
            </a:endParaRPr>
          </a:p>
        </p:txBody>
      </p:sp>
      <p:sp>
        <p:nvSpPr>
          <p:cNvPr id="571" name="Google Shape;571;p75"/>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49</a:t>
            </a:fld>
            <a:endParaRPr/>
          </a:p>
        </p:txBody>
      </p:sp>
      <p:sp>
        <p:nvSpPr>
          <p:cNvPr id="572" name="Google Shape;572;p75"/>
          <p:cNvSpPr txBox="1"/>
          <p:nvPr/>
        </p:nvSpPr>
        <p:spPr>
          <a:xfrm>
            <a:off x="1043600" y="2202000"/>
            <a:ext cx="6541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Arial"/>
                <a:ea typeface="Arial"/>
                <a:cs typeface="Arial"/>
                <a:sym typeface="Arial"/>
              </a:rPr>
              <a:t>…….solamente se il Bando di Regata o le IdR lo stabiliscono:</a:t>
            </a:r>
            <a:endParaRPr sz="1800" b="0" i="0" u="none" strike="noStrike" cap="none">
              <a:solidFill>
                <a:schemeClr val="dk1"/>
              </a:solidFill>
              <a:latin typeface="Arial"/>
              <a:ea typeface="Arial"/>
              <a:cs typeface="Arial"/>
              <a:sym typeface="Arial"/>
            </a:endParaRPr>
          </a:p>
        </p:txBody>
      </p:sp>
      <p:pic>
        <p:nvPicPr>
          <p:cNvPr id="573" name="Google Shape;573;p75"/>
          <p:cNvPicPr preferRelativeResize="0"/>
          <p:nvPr/>
        </p:nvPicPr>
        <p:blipFill rotWithShape="1">
          <a:blip r:embed="rId4">
            <a:alphaModFix/>
          </a:blip>
          <a:srcRect/>
          <a:stretch/>
        </p:blipFill>
        <p:spPr>
          <a:xfrm>
            <a:off x="7307987" y="956053"/>
            <a:ext cx="1257300" cy="838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9"/>
                                        </p:tgtEl>
                                        <p:attrNameLst>
                                          <p:attrName>style.visibility</p:attrName>
                                        </p:attrNameLst>
                                      </p:cBhvr>
                                      <p:to>
                                        <p:strVal val="visible"/>
                                      </p:to>
                                    </p:set>
                                    <p:animEffect transition="in" filter="fade">
                                      <p:cBhvr>
                                        <p:cTn id="7" dur="2000"/>
                                        <p:tgtEl>
                                          <p:spTgt spid="569"/>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570"/>
                                        </p:tgtEl>
                                        <p:attrNameLst>
                                          <p:attrName>style.visibility</p:attrName>
                                        </p:attrNameLst>
                                      </p:cBhvr>
                                      <p:to>
                                        <p:strVal val="visible"/>
                                      </p:to>
                                    </p:set>
                                    <p:anim calcmode="lin" valueType="num">
                                      <p:cBhvr additive="base">
                                        <p:cTn id="11" dur="3000"/>
                                        <p:tgtEl>
                                          <p:spTgt spid="5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1"/>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NORMATIVA E SICUREZZA</a:t>
            </a:r>
            <a:endParaRPr/>
          </a:p>
        </p:txBody>
      </p:sp>
      <p:sp>
        <p:nvSpPr>
          <p:cNvPr id="160" name="Google Shape;160;p31"/>
          <p:cNvSpPr txBox="1">
            <a:spLocks noGrp="1"/>
          </p:cNvSpPr>
          <p:nvPr>
            <p:ph type="body" idx="1"/>
          </p:nvPr>
        </p:nvSpPr>
        <p:spPr>
          <a:xfrm>
            <a:off x="2339752" y="771550"/>
            <a:ext cx="6615000" cy="3394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161" name="Google Shape;161;p31"/>
          <p:cNvSpPr/>
          <p:nvPr/>
        </p:nvSpPr>
        <p:spPr>
          <a:xfrm>
            <a:off x="2196925" y="1218550"/>
            <a:ext cx="6364500" cy="3394200"/>
          </a:xfrm>
          <a:prstGeom prst="rect">
            <a:avLst/>
          </a:prstGeom>
          <a:solidFill>
            <a:srgbClr val="FFFFFF"/>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182563" marR="0" lvl="0" indent="-182563" algn="just" rtl="0">
              <a:lnSpc>
                <a:spcPct val="100000"/>
              </a:lnSpc>
              <a:spcBef>
                <a:spcPts val="0"/>
              </a:spcBef>
              <a:spcAft>
                <a:spcPts val="0"/>
              </a:spcAft>
              <a:buClr>
                <a:srgbClr val="000000"/>
              </a:buClr>
              <a:buSzPts val="2000"/>
              <a:buFont typeface="Arial"/>
              <a:buNone/>
            </a:pPr>
            <a:r>
              <a:rPr lang="it-IT" sz="2200" b="1" i="0" u="none" strike="noStrike" cap="none">
                <a:solidFill>
                  <a:srgbClr val="000000"/>
                </a:solidFill>
              </a:rPr>
              <a:t>Argomenti trattati in Normativa: </a:t>
            </a:r>
            <a:r>
              <a:rPr lang="it-IT" sz="2200" i="0" u="none" strike="noStrike" cap="none">
                <a:solidFill>
                  <a:srgbClr val="000000"/>
                </a:solidFill>
              </a:rPr>
              <a:t>(fra gli altri)</a:t>
            </a:r>
            <a:endParaRPr sz="2200" i="0" u="none" strike="noStrike" cap="none">
              <a:solidFill>
                <a:srgbClr val="000000"/>
              </a:solidFill>
            </a:endParaRPr>
          </a:p>
          <a:p>
            <a:pPr marL="182563" marR="0" lvl="0" indent="-182563" algn="just" rtl="0">
              <a:lnSpc>
                <a:spcPct val="100000"/>
              </a:lnSpc>
              <a:spcBef>
                <a:spcPts val="0"/>
              </a:spcBef>
              <a:spcAft>
                <a:spcPts val="0"/>
              </a:spcAft>
              <a:buClr>
                <a:srgbClr val="000000"/>
              </a:buClr>
              <a:buSzPts val="2000"/>
              <a:buFont typeface="Arial"/>
              <a:buNone/>
            </a:pPr>
            <a:endParaRPr sz="2200" b="1"/>
          </a:p>
          <a:p>
            <a:pPr marL="182563" marR="0" lvl="0" indent="-195263" algn="just" rtl="0">
              <a:lnSpc>
                <a:spcPct val="100000"/>
              </a:lnSpc>
              <a:spcBef>
                <a:spcPts val="0"/>
              </a:spcBef>
              <a:spcAft>
                <a:spcPts val="0"/>
              </a:spcAft>
              <a:buClr>
                <a:srgbClr val="000000"/>
              </a:buClr>
              <a:buSzPts val="2200"/>
              <a:buChar char="•"/>
            </a:pPr>
            <a:r>
              <a:rPr lang="it-IT" sz="2200" b="1" i="0" u="none" strike="noStrike" cap="none">
                <a:solidFill>
                  <a:srgbClr val="000000"/>
                </a:solidFill>
              </a:rPr>
              <a:t>Limiti di vento</a:t>
            </a:r>
            <a:endParaRPr sz="2200" b="1" i="0" u="none" strike="noStrike" cap="none">
              <a:solidFill>
                <a:srgbClr val="000000"/>
              </a:solidFill>
            </a:endParaRPr>
          </a:p>
          <a:p>
            <a:pPr marL="182563" marR="0" lvl="0" indent="-195263" algn="just" rtl="0">
              <a:lnSpc>
                <a:spcPct val="100000"/>
              </a:lnSpc>
              <a:spcBef>
                <a:spcPts val="0"/>
              </a:spcBef>
              <a:spcAft>
                <a:spcPts val="0"/>
              </a:spcAft>
              <a:buClr>
                <a:srgbClr val="000000"/>
              </a:buClr>
              <a:buSzPts val="2200"/>
              <a:buChar char="•"/>
            </a:pPr>
            <a:r>
              <a:rPr lang="it-IT" sz="2200" b="1" i="0" u="none" strike="noStrike" cap="none">
                <a:solidFill>
                  <a:srgbClr val="000000"/>
                </a:solidFill>
              </a:rPr>
              <a:t>Distanza dalla costa</a:t>
            </a:r>
            <a:endParaRPr sz="2200" b="1" i="0" u="none" strike="noStrike" cap="none">
              <a:solidFill>
                <a:srgbClr val="000000"/>
              </a:solidFill>
            </a:endParaRPr>
          </a:p>
          <a:p>
            <a:pPr marL="182563" marR="0" lvl="0" indent="-195263" algn="just" rtl="0">
              <a:lnSpc>
                <a:spcPct val="100000"/>
              </a:lnSpc>
              <a:spcBef>
                <a:spcPts val="0"/>
              </a:spcBef>
              <a:spcAft>
                <a:spcPts val="0"/>
              </a:spcAft>
              <a:buClr>
                <a:srgbClr val="000000"/>
              </a:buClr>
              <a:buSzPts val="2200"/>
              <a:buChar char="•"/>
            </a:pPr>
            <a:r>
              <a:rPr lang="it-IT" sz="2200" b="1" i="0" u="none" strike="noStrike" cap="none">
                <a:solidFill>
                  <a:srgbClr val="000000"/>
                </a:solidFill>
              </a:rPr>
              <a:t>Giubbetti salvataggio</a:t>
            </a:r>
            <a:endParaRPr sz="2200" b="1" i="0" u="none" strike="noStrike" cap="none">
              <a:solidFill>
                <a:srgbClr val="000000"/>
              </a:solidFill>
            </a:endParaRPr>
          </a:p>
          <a:p>
            <a:pPr marL="182563" marR="0" lvl="0" indent="-195263" algn="just" rtl="0">
              <a:lnSpc>
                <a:spcPct val="100000"/>
              </a:lnSpc>
              <a:spcBef>
                <a:spcPts val="0"/>
              </a:spcBef>
              <a:spcAft>
                <a:spcPts val="0"/>
              </a:spcAft>
              <a:buClr>
                <a:srgbClr val="000000"/>
              </a:buClr>
              <a:buSzPts val="2200"/>
              <a:buChar char="•"/>
            </a:pPr>
            <a:r>
              <a:rPr lang="it-IT" sz="2200" b="1" i="0" u="none" strike="noStrike" cap="none">
                <a:solidFill>
                  <a:srgbClr val="000000"/>
                </a:solidFill>
              </a:rPr>
              <a:t>Mezzi di assistenza in acqua</a:t>
            </a:r>
            <a:endParaRPr sz="2200" b="1" i="0" u="none" strike="noStrike" cap="none">
              <a:solidFill>
                <a:srgbClr val="000000"/>
              </a:solidFill>
            </a:endParaRPr>
          </a:p>
          <a:p>
            <a:pPr marL="182563" marR="0" lvl="0" indent="-195263" algn="just" rtl="0">
              <a:lnSpc>
                <a:spcPct val="100000"/>
              </a:lnSpc>
              <a:spcBef>
                <a:spcPts val="0"/>
              </a:spcBef>
              <a:spcAft>
                <a:spcPts val="0"/>
              </a:spcAft>
              <a:buClr>
                <a:srgbClr val="000000"/>
              </a:buClr>
              <a:buSzPts val="2200"/>
              <a:buChar char="•"/>
            </a:pPr>
            <a:r>
              <a:rPr lang="it-IT" sz="2200" b="1" i="0" u="none" strike="noStrike" cap="none">
                <a:solidFill>
                  <a:srgbClr val="000000"/>
                </a:solidFill>
              </a:rPr>
              <a:t>Utilizzo dei mezzi di assistenza</a:t>
            </a:r>
            <a:endParaRPr sz="2200" b="1" i="0" u="none" strike="noStrike" cap="none">
              <a:solidFill>
                <a:srgbClr val="000000"/>
              </a:solidFill>
            </a:endParaRPr>
          </a:p>
        </p:txBody>
      </p:sp>
      <p:sp>
        <p:nvSpPr>
          <p:cNvPr id="162" name="Google Shape;162;p31"/>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6"/>
          <p:cNvSpPr txBox="1">
            <a:spLocks noGrp="1"/>
          </p:cNvSpPr>
          <p:nvPr>
            <p:ph type="title"/>
          </p:nvPr>
        </p:nvSpPr>
        <p:spPr>
          <a:xfrm>
            <a:off x="2057778" y="175997"/>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400"/>
              <a:buFont typeface="Arial"/>
              <a:buNone/>
            </a:pPr>
            <a:r>
              <a:rPr lang="it-IT" sz="2400">
                <a:solidFill>
                  <a:srgbClr val="0070C0"/>
                </a:solidFill>
                <a:latin typeface="Arial"/>
                <a:ea typeface="Arial"/>
                <a:cs typeface="Arial"/>
                <a:sym typeface="Arial"/>
              </a:rPr>
              <a:t>LE BANDIERE- </a:t>
            </a:r>
            <a:r>
              <a:rPr lang="it-IT" sz="2400">
                <a:solidFill>
                  <a:srgbClr val="0070C0"/>
                </a:solidFill>
              </a:rPr>
              <a:t>P</a:t>
            </a:r>
            <a:r>
              <a:rPr lang="it-IT" sz="2400">
                <a:solidFill>
                  <a:srgbClr val="0070C0"/>
                </a:solidFill>
                <a:latin typeface="Arial"/>
                <a:ea typeface="Arial"/>
                <a:cs typeface="Arial"/>
                <a:sym typeface="Arial"/>
              </a:rPr>
              <a:t>osizione in </a:t>
            </a:r>
            <a:r>
              <a:rPr lang="it-IT" sz="2400">
                <a:solidFill>
                  <a:srgbClr val="0070C0"/>
                </a:solidFill>
              </a:rPr>
              <a:t>battello CdR</a:t>
            </a:r>
            <a:endParaRPr/>
          </a:p>
        </p:txBody>
      </p:sp>
      <p:sp>
        <p:nvSpPr>
          <p:cNvPr id="580" name="Google Shape;580;p76"/>
          <p:cNvSpPr txBox="1">
            <a:spLocks noGrp="1"/>
          </p:cNvSpPr>
          <p:nvPr>
            <p:ph type="body" idx="1"/>
          </p:nvPr>
        </p:nvSpPr>
        <p:spPr>
          <a:xfrm>
            <a:off x="2339752" y="771550"/>
            <a:ext cx="6615112" cy="3394075"/>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581" name="Google Shape;581;p76"/>
          <p:cNvSpPr/>
          <p:nvPr/>
        </p:nvSpPr>
        <p:spPr>
          <a:xfrm>
            <a:off x="5330388" y="648502"/>
            <a:ext cx="3236291" cy="622317"/>
          </a:xfrm>
          <a:prstGeom prst="rect">
            <a:avLst/>
          </a:prstGeom>
          <a:solidFill>
            <a:srgbClr val="DDDDDD"/>
          </a:solid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1200"/>
              <a:buFont typeface="Arial"/>
              <a:buNone/>
            </a:pPr>
            <a:r>
              <a:rPr lang="it-IT" sz="1200" b="1" i="0" u="none" strike="noStrike" cap="none">
                <a:solidFill>
                  <a:srgbClr val="FF0000"/>
                </a:solidFill>
                <a:latin typeface="Arial"/>
                <a:ea typeface="Arial"/>
                <a:cs typeface="Arial"/>
                <a:sym typeface="Arial"/>
              </a:rPr>
              <a:t>COMUNICARE CON I CONCORRENTI</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000000"/>
              </a:buClr>
              <a:buSzPts val="1200"/>
              <a:buFont typeface="Arial"/>
              <a:buNone/>
            </a:pPr>
            <a:r>
              <a:rPr lang="it-IT" sz="1200" b="0" i="0" u="none" strike="noStrike" cap="none">
                <a:solidFill>
                  <a:srgbClr val="000000"/>
                </a:solidFill>
                <a:latin typeface="Arial"/>
                <a:ea typeface="Arial"/>
                <a:cs typeface="Arial"/>
                <a:sym typeface="Arial"/>
              </a:rPr>
              <a:t>IL LINGUAGGIO DELLE BANDIERE</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000000"/>
              </a:buClr>
              <a:buSzPts val="1200"/>
              <a:buFont typeface="Arial"/>
              <a:buNone/>
            </a:pPr>
            <a:r>
              <a:rPr lang="it-IT" sz="1200" b="0" i="0" u="none" strike="noStrike" cap="none">
                <a:solidFill>
                  <a:srgbClr val="000000"/>
                </a:solidFill>
                <a:latin typeface="Arial"/>
                <a:ea typeface="Arial"/>
                <a:cs typeface="Arial"/>
                <a:sym typeface="Arial"/>
              </a:rPr>
              <a:t>L’ALBERO PARLA </a:t>
            </a:r>
            <a:endParaRPr sz="1400" b="0" i="0" u="none" strike="noStrike" cap="none">
              <a:solidFill>
                <a:srgbClr val="000000"/>
              </a:solidFill>
              <a:latin typeface="Arial"/>
              <a:ea typeface="Arial"/>
              <a:cs typeface="Arial"/>
              <a:sym typeface="Arial"/>
            </a:endParaRPr>
          </a:p>
        </p:txBody>
      </p:sp>
      <p:pic>
        <p:nvPicPr>
          <p:cNvPr id="582" name="Google Shape;582;p76" descr="BLACK"/>
          <p:cNvPicPr preferRelativeResize="0"/>
          <p:nvPr/>
        </p:nvPicPr>
        <p:blipFill rotWithShape="1">
          <a:blip r:embed="rId3">
            <a:alphaModFix/>
          </a:blip>
          <a:srcRect/>
          <a:stretch/>
        </p:blipFill>
        <p:spPr>
          <a:xfrm>
            <a:off x="4824335" y="4113567"/>
            <a:ext cx="792162" cy="573087"/>
          </a:xfrm>
          <a:prstGeom prst="rect">
            <a:avLst/>
          </a:prstGeom>
          <a:noFill/>
          <a:ln>
            <a:noFill/>
          </a:ln>
        </p:spPr>
      </p:pic>
      <p:cxnSp>
        <p:nvCxnSpPr>
          <p:cNvPr id="583" name="Google Shape;583;p76"/>
          <p:cNvCxnSpPr/>
          <p:nvPr/>
        </p:nvCxnSpPr>
        <p:spPr>
          <a:xfrm>
            <a:off x="4823318"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584" name="Google Shape;584;p76"/>
          <p:cNvCxnSpPr/>
          <p:nvPr/>
        </p:nvCxnSpPr>
        <p:spPr>
          <a:xfrm>
            <a:off x="2270172" y="497466"/>
            <a:ext cx="0" cy="4668837"/>
          </a:xfrm>
          <a:prstGeom prst="straightConnector1">
            <a:avLst/>
          </a:prstGeom>
          <a:noFill/>
          <a:ln w="38100" cap="flat" cmpd="sng">
            <a:solidFill>
              <a:srgbClr val="000000"/>
            </a:solidFill>
            <a:prstDash val="solid"/>
            <a:round/>
            <a:headEnd type="none" w="sm" len="sm"/>
            <a:tailEnd type="none" w="sm" len="sm"/>
          </a:ln>
        </p:spPr>
      </p:cxnSp>
      <p:cxnSp>
        <p:nvCxnSpPr>
          <p:cNvPr id="585" name="Google Shape;585;p76"/>
          <p:cNvCxnSpPr/>
          <p:nvPr/>
        </p:nvCxnSpPr>
        <p:spPr>
          <a:xfrm>
            <a:off x="974772" y="1335666"/>
            <a:ext cx="6858000" cy="0"/>
          </a:xfrm>
          <a:prstGeom prst="straightConnector1">
            <a:avLst/>
          </a:prstGeom>
          <a:noFill/>
          <a:ln w="38100" cap="flat" cmpd="sng">
            <a:solidFill>
              <a:srgbClr val="000000"/>
            </a:solidFill>
            <a:prstDash val="solid"/>
            <a:round/>
            <a:headEnd type="none" w="sm" len="sm"/>
            <a:tailEnd type="none" w="sm" len="sm"/>
          </a:ln>
        </p:spPr>
      </p:cxnSp>
      <p:pic>
        <p:nvPicPr>
          <p:cNvPr id="586" name="Google Shape;586;p76" descr="BLUE"/>
          <p:cNvPicPr preferRelativeResize="0"/>
          <p:nvPr/>
        </p:nvPicPr>
        <p:blipFill rotWithShape="1">
          <a:blip r:embed="rId4">
            <a:alphaModFix/>
          </a:blip>
          <a:srcRect/>
          <a:stretch/>
        </p:blipFill>
        <p:spPr>
          <a:xfrm>
            <a:off x="6308772" y="3439103"/>
            <a:ext cx="792162" cy="539750"/>
          </a:xfrm>
          <a:prstGeom prst="rect">
            <a:avLst/>
          </a:prstGeom>
          <a:noFill/>
          <a:ln>
            <a:noFill/>
          </a:ln>
        </p:spPr>
      </p:pic>
      <p:pic>
        <p:nvPicPr>
          <p:cNvPr id="587" name="Google Shape;587;p76" descr="ORANGE"/>
          <p:cNvPicPr preferRelativeResize="0"/>
          <p:nvPr/>
        </p:nvPicPr>
        <p:blipFill rotWithShape="1">
          <a:blip r:embed="rId5">
            <a:alphaModFix/>
          </a:blip>
          <a:srcRect/>
          <a:stretch/>
        </p:blipFill>
        <p:spPr>
          <a:xfrm>
            <a:off x="2346372" y="421266"/>
            <a:ext cx="849312" cy="541337"/>
          </a:xfrm>
          <a:prstGeom prst="rect">
            <a:avLst/>
          </a:prstGeom>
          <a:noFill/>
          <a:ln>
            <a:noFill/>
          </a:ln>
        </p:spPr>
      </p:pic>
      <p:cxnSp>
        <p:nvCxnSpPr>
          <p:cNvPr id="588" name="Google Shape;588;p76"/>
          <p:cNvCxnSpPr/>
          <p:nvPr/>
        </p:nvCxnSpPr>
        <p:spPr>
          <a:xfrm>
            <a:off x="1050972"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589" name="Google Shape;589;p76"/>
          <p:cNvCxnSpPr/>
          <p:nvPr/>
        </p:nvCxnSpPr>
        <p:spPr>
          <a:xfrm>
            <a:off x="1203372" y="1335666"/>
            <a:ext cx="0" cy="3830637"/>
          </a:xfrm>
          <a:prstGeom prst="straightConnector1">
            <a:avLst/>
          </a:prstGeom>
          <a:noFill/>
          <a:ln w="9525" cap="flat" cmpd="sng">
            <a:solidFill>
              <a:srgbClr val="000000"/>
            </a:solidFill>
            <a:prstDash val="solid"/>
            <a:round/>
            <a:headEnd type="none" w="sm" len="sm"/>
            <a:tailEnd type="none" w="sm" len="sm"/>
          </a:ln>
        </p:spPr>
      </p:cxnSp>
      <p:pic>
        <p:nvPicPr>
          <p:cNvPr id="590" name="Google Shape;590;p76" descr="NFLAG_X"/>
          <p:cNvPicPr preferRelativeResize="0"/>
          <p:nvPr/>
        </p:nvPicPr>
        <p:blipFill rotWithShape="1">
          <a:blip r:embed="rId6">
            <a:alphaModFix/>
          </a:blip>
          <a:srcRect/>
          <a:stretch/>
        </p:blipFill>
        <p:spPr>
          <a:xfrm>
            <a:off x="1050972" y="1488066"/>
            <a:ext cx="792162" cy="555625"/>
          </a:xfrm>
          <a:prstGeom prst="rect">
            <a:avLst/>
          </a:prstGeom>
          <a:noFill/>
          <a:ln>
            <a:noFill/>
          </a:ln>
        </p:spPr>
      </p:pic>
      <p:pic>
        <p:nvPicPr>
          <p:cNvPr id="591" name="Google Shape;591;p76" descr="NFLAG1ST"/>
          <p:cNvPicPr preferRelativeResize="0"/>
          <p:nvPr/>
        </p:nvPicPr>
        <p:blipFill rotWithShape="1">
          <a:blip r:embed="rId7">
            <a:alphaModFix/>
          </a:blip>
          <a:srcRect/>
          <a:stretch/>
        </p:blipFill>
        <p:spPr>
          <a:xfrm>
            <a:off x="1203372" y="2097666"/>
            <a:ext cx="792162" cy="438150"/>
          </a:xfrm>
          <a:prstGeom prst="rect">
            <a:avLst/>
          </a:prstGeom>
          <a:noFill/>
          <a:ln>
            <a:noFill/>
          </a:ln>
        </p:spPr>
      </p:pic>
      <p:cxnSp>
        <p:nvCxnSpPr>
          <p:cNvPr id="592" name="Google Shape;592;p76"/>
          <p:cNvCxnSpPr/>
          <p:nvPr/>
        </p:nvCxnSpPr>
        <p:spPr>
          <a:xfrm>
            <a:off x="2574972" y="1345191"/>
            <a:ext cx="0" cy="3821112"/>
          </a:xfrm>
          <a:prstGeom prst="straightConnector1">
            <a:avLst/>
          </a:prstGeom>
          <a:noFill/>
          <a:ln w="9525" cap="flat" cmpd="sng">
            <a:solidFill>
              <a:srgbClr val="000000"/>
            </a:solidFill>
            <a:prstDash val="solid"/>
            <a:round/>
            <a:headEnd type="none" w="sm" len="sm"/>
            <a:tailEnd type="none" w="sm" len="sm"/>
          </a:ln>
        </p:spPr>
      </p:cxnSp>
      <p:pic>
        <p:nvPicPr>
          <p:cNvPr id="593" name="Google Shape;593;p76" descr="LASER1"/>
          <p:cNvPicPr preferRelativeResize="0"/>
          <p:nvPr/>
        </p:nvPicPr>
        <p:blipFill rotWithShape="1">
          <a:blip r:embed="rId8">
            <a:alphaModFix/>
          </a:blip>
          <a:srcRect/>
          <a:stretch/>
        </p:blipFill>
        <p:spPr>
          <a:xfrm>
            <a:off x="2574972" y="2097666"/>
            <a:ext cx="792162" cy="487362"/>
          </a:xfrm>
          <a:prstGeom prst="rect">
            <a:avLst/>
          </a:prstGeom>
          <a:noFill/>
          <a:ln>
            <a:noFill/>
          </a:ln>
        </p:spPr>
      </p:pic>
      <p:cxnSp>
        <p:nvCxnSpPr>
          <p:cNvPr id="594" name="Google Shape;594;p76"/>
          <p:cNvCxnSpPr/>
          <p:nvPr/>
        </p:nvCxnSpPr>
        <p:spPr>
          <a:xfrm>
            <a:off x="2422572" y="1345191"/>
            <a:ext cx="0" cy="3821112"/>
          </a:xfrm>
          <a:prstGeom prst="straightConnector1">
            <a:avLst/>
          </a:prstGeom>
          <a:noFill/>
          <a:ln w="9525" cap="flat" cmpd="sng">
            <a:solidFill>
              <a:srgbClr val="000000"/>
            </a:solidFill>
            <a:prstDash val="solid"/>
            <a:round/>
            <a:headEnd type="none" w="sm" len="sm"/>
            <a:tailEnd type="none" w="sm" len="sm"/>
          </a:ln>
        </p:spPr>
      </p:cxnSp>
      <p:cxnSp>
        <p:nvCxnSpPr>
          <p:cNvPr id="595" name="Google Shape;595;p76"/>
          <p:cNvCxnSpPr/>
          <p:nvPr/>
        </p:nvCxnSpPr>
        <p:spPr>
          <a:xfrm>
            <a:off x="3956097"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596" name="Google Shape;596;p76"/>
          <p:cNvCxnSpPr/>
          <p:nvPr/>
        </p:nvCxnSpPr>
        <p:spPr>
          <a:xfrm>
            <a:off x="4175172"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597" name="Google Shape;597;p76"/>
          <p:cNvCxnSpPr/>
          <p:nvPr/>
        </p:nvCxnSpPr>
        <p:spPr>
          <a:xfrm>
            <a:off x="4391270"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598" name="Google Shape;598;p76"/>
          <p:cNvCxnSpPr/>
          <p:nvPr/>
        </p:nvCxnSpPr>
        <p:spPr>
          <a:xfrm>
            <a:off x="4607294"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599" name="Google Shape;599;p76"/>
          <p:cNvCxnSpPr/>
          <p:nvPr/>
        </p:nvCxnSpPr>
        <p:spPr>
          <a:xfrm>
            <a:off x="7223172"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600" name="Google Shape;600;p76"/>
          <p:cNvCxnSpPr/>
          <p:nvPr/>
        </p:nvCxnSpPr>
        <p:spPr>
          <a:xfrm>
            <a:off x="7375572" y="1335666"/>
            <a:ext cx="0" cy="3830637"/>
          </a:xfrm>
          <a:prstGeom prst="straightConnector1">
            <a:avLst/>
          </a:prstGeom>
          <a:noFill/>
          <a:ln w="9525" cap="flat" cmpd="sng">
            <a:solidFill>
              <a:srgbClr val="000000"/>
            </a:solidFill>
            <a:prstDash val="solid"/>
            <a:round/>
            <a:headEnd type="none" w="sm" len="sm"/>
            <a:tailEnd type="none" w="sm" len="sm"/>
          </a:ln>
        </p:spPr>
      </p:cxnSp>
      <p:pic>
        <p:nvPicPr>
          <p:cNvPr id="601" name="Google Shape;601;p76" descr="420"/>
          <p:cNvPicPr preferRelativeResize="0"/>
          <p:nvPr/>
        </p:nvPicPr>
        <p:blipFill rotWithShape="1">
          <a:blip r:embed="rId9">
            <a:alphaModFix/>
          </a:blip>
          <a:srcRect/>
          <a:stretch/>
        </p:blipFill>
        <p:spPr>
          <a:xfrm>
            <a:off x="2422572" y="1488066"/>
            <a:ext cx="792162" cy="512762"/>
          </a:xfrm>
          <a:prstGeom prst="rect">
            <a:avLst/>
          </a:prstGeom>
          <a:noFill/>
          <a:ln>
            <a:noFill/>
          </a:ln>
        </p:spPr>
      </p:pic>
      <p:pic>
        <p:nvPicPr>
          <p:cNvPr id="602" name="Google Shape;602;p76" descr="NFLAG_P"/>
          <p:cNvPicPr preferRelativeResize="0"/>
          <p:nvPr/>
        </p:nvPicPr>
        <p:blipFill rotWithShape="1">
          <a:blip r:embed="rId10">
            <a:alphaModFix/>
          </a:blip>
          <a:srcRect/>
          <a:stretch/>
        </p:blipFill>
        <p:spPr>
          <a:xfrm>
            <a:off x="3946572" y="1488066"/>
            <a:ext cx="792162" cy="558800"/>
          </a:xfrm>
          <a:prstGeom prst="rect">
            <a:avLst/>
          </a:prstGeom>
          <a:noFill/>
          <a:ln>
            <a:noFill/>
          </a:ln>
        </p:spPr>
      </p:pic>
      <p:pic>
        <p:nvPicPr>
          <p:cNvPr id="603" name="Google Shape;603;p76" descr="NFLAG_I"/>
          <p:cNvPicPr preferRelativeResize="0"/>
          <p:nvPr/>
        </p:nvPicPr>
        <p:blipFill rotWithShape="1">
          <a:blip r:embed="rId11">
            <a:alphaModFix/>
          </a:blip>
          <a:srcRect/>
          <a:stretch/>
        </p:blipFill>
        <p:spPr>
          <a:xfrm>
            <a:off x="4175172" y="2138941"/>
            <a:ext cx="792162" cy="554037"/>
          </a:xfrm>
          <a:prstGeom prst="rect">
            <a:avLst/>
          </a:prstGeom>
          <a:noFill/>
          <a:ln>
            <a:noFill/>
          </a:ln>
        </p:spPr>
      </p:pic>
      <p:pic>
        <p:nvPicPr>
          <p:cNvPr id="604" name="Google Shape;604;p76" descr="NFLAG_Z"/>
          <p:cNvPicPr preferRelativeResize="0"/>
          <p:nvPr/>
        </p:nvPicPr>
        <p:blipFill rotWithShape="1">
          <a:blip r:embed="rId12">
            <a:alphaModFix/>
          </a:blip>
          <a:srcRect/>
          <a:stretch/>
        </p:blipFill>
        <p:spPr>
          <a:xfrm>
            <a:off x="4607294" y="3465495"/>
            <a:ext cx="792162" cy="557212"/>
          </a:xfrm>
          <a:prstGeom prst="rect">
            <a:avLst/>
          </a:prstGeom>
          <a:noFill/>
          <a:ln>
            <a:noFill/>
          </a:ln>
        </p:spPr>
      </p:pic>
      <p:pic>
        <p:nvPicPr>
          <p:cNvPr id="605" name="Google Shape;605;p76" descr="NFLAG_N"/>
          <p:cNvPicPr preferRelativeResize="0"/>
          <p:nvPr/>
        </p:nvPicPr>
        <p:blipFill rotWithShape="1">
          <a:blip r:embed="rId13">
            <a:alphaModFix/>
          </a:blip>
          <a:srcRect/>
          <a:stretch/>
        </p:blipFill>
        <p:spPr>
          <a:xfrm>
            <a:off x="7223172" y="1488066"/>
            <a:ext cx="792162" cy="557212"/>
          </a:xfrm>
          <a:prstGeom prst="rect">
            <a:avLst/>
          </a:prstGeom>
          <a:noFill/>
          <a:ln>
            <a:noFill/>
          </a:ln>
        </p:spPr>
      </p:pic>
      <p:pic>
        <p:nvPicPr>
          <p:cNvPr id="606" name="Google Shape;606;p76" descr="NFLAGCDE"/>
          <p:cNvPicPr preferRelativeResize="0"/>
          <p:nvPr/>
        </p:nvPicPr>
        <p:blipFill rotWithShape="1">
          <a:blip r:embed="rId14">
            <a:alphaModFix/>
          </a:blip>
          <a:srcRect/>
          <a:stretch/>
        </p:blipFill>
        <p:spPr>
          <a:xfrm>
            <a:off x="7343598" y="2169351"/>
            <a:ext cx="1468438" cy="539750"/>
          </a:xfrm>
          <a:prstGeom prst="rect">
            <a:avLst/>
          </a:prstGeom>
          <a:noFill/>
          <a:ln>
            <a:noFill/>
          </a:ln>
        </p:spPr>
      </p:pic>
      <p:cxnSp>
        <p:nvCxnSpPr>
          <p:cNvPr id="607" name="Google Shape;607;p76"/>
          <p:cNvCxnSpPr/>
          <p:nvPr/>
        </p:nvCxnSpPr>
        <p:spPr>
          <a:xfrm>
            <a:off x="5775372"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608" name="Google Shape;608;p76"/>
          <p:cNvCxnSpPr/>
          <p:nvPr/>
        </p:nvCxnSpPr>
        <p:spPr>
          <a:xfrm>
            <a:off x="5948409"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609" name="Google Shape;609;p76"/>
          <p:cNvCxnSpPr/>
          <p:nvPr/>
        </p:nvCxnSpPr>
        <p:spPr>
          <a:xfrm>
            <a:off x="6156372" y="1335666"/>
            <a:ext cx="0" cy="3830637"/>
          </a:xfrm>
          <a:prstGeom prst="straightConnector1">
            <a:avLst/>
          </a:prstGeom>
          <a:noFill/>
          <a:ln w="9525" cap="flat" cmpd="sng">
            <a:solidFill>
              <a:srgbClr val="000000"/>
            </a:solidFill>
            <a:prstDash val="solid"/>
            <a:round/>
            <a:headEnd type="none" w="sm" len="sm"/>
            <a:tailEnd type="none" w="sm" len="sm"/>
          </a:ln>
        </p:spPr>
      </p:cxnSp>
      <p:cxnSp>
        <p:nvCxnSpPr>
          <p:cNvPr id="610" name="Google Shape;610;p76"/>
          <p:cNvCxnSpPr/>
          <p:nvPr/>
        </p:nvCxnSpPr>
        <p:spPr>
          <a:xfrm>
            <a:off x="6329409" y="1335666"/>
            <a:ext cx="0" cy="3830637"/>
          </a:xfrm>
          <a:prstGeom prst="straightConnector1">
            <a:avLst/>
          </a:prstGeom>
          <a:noFill/>
          <a:ln w="9525" cap="flat" cmpd="sng">
            <a:solidFill>
              <a:srgbClr val="000000"/>
            </a:solidFill>
            <a:prstDash val="solid"/>
            <a:round/>
            <a:headEnd type="none" w="sm" len="sm"/>
            <a:tailEnd type="none" w="sm" len="sm"/>
          </a:ln>
        </p:spPr>
      </p:cxnSp>
      <p:pic>
        <p:nvPicPr>
          <p:cNvPr id="611" name="Google Shape;611;p76" descr="NFLAG_S"/>
          <p:cNvPicPr preferRelativeResize="0"/>
          <p:nvPr/>
        </p:nvPicPr>
        <p:blipFill rotWithShape="1">
          <a:blip r:embed="rId15">
            <a:alphaModFix/>
          </a:blip>
          <a:srcRect/>
          <a:stretch/>
        </p:blipFill>
        <p:spPr>
          <a:xfrm>
            <a:off x="5775372" y="1507116"/>
            <a:ext cx="798512" cy="561975"/>
          </a:xfrm>
          <a:prstGeom prst="rect">
            <a:avLst/>
          </a:prstGeom>
          <a:noFill/>
          <a:ln>
            <a:noFill/>
          </a:ln>
        </p:spPr>
      </p:pic>
      <p:pic>
        <p:nvPicPr>
          <p:cNvPr id="612" name="Google Shape;612;p76" descr="NFLAG_L"/>
          <p:cNvPicPr preferRelativeResize="0"/>
          <p:nvPr/>
        </p:nvPicPr>
        <p:blipFill rotWithShape="1">
          <a:blip r:embed="rId16">
            <a:alphaModFix/>
          </a:blip>
          <a:srcRect/>
          <a:stretch/>
        </p:blipFill>
        <p:spPr>
          <a:xfrm>
            <a:off x="5927772" y="2157991"/>
            <a:ext cx="795337" cy="558800"/>
          </a:xfrm>
          <a:prstGeom prst="rect">
            <a:avLst/>
          </a:prstGeom>
          <a:noFill/>
          <a:ln>
            <a:noFill/>
          </a:ln>
        </p:spPr>
      </p:pic>
      <p:pic>
        <p:nvPicPr>
          <p:cNvPr id="613" name="Google Shape;613;p76" descr="NFLAG_Y"/>
          <p:cNvPicPr preferRelativeResize="0"/>
          <p:nvPr/>
        </p:nvPicPr>
        <p:blipFill rotWithShape="1">
          <a:blip r:embed="rId17">
            <a:alphaModFix/>
          </a:blip>
          <a:srcRect/>
          <a:stretch/>
        </p:blipFill>
        <p:spPr>
          <a:xfrm>
            <a:off x="6156372" y="2792991"/>
            <a:ext cx="792162" cy="558800"/>
          </a:xfrm>
          <a:prstGeom prst="rect">
            <a:avLst/>
          </a:prstGeom>
          <a:noFill/>
          <a:ln>
            <a:noFill/>
          </a:ln>
        </p:spPr>
      </p:pic>
      <p:pic>
        <p:nvPicPr>
          <p:cNvPr id="614" name="Google Shape;614;p76" descr="https://encrypted-tbn1.gstatic.com/images?q=tbn:ANd9GcQzrUtwcx_OGQh2P7e_C2B9ItLBJypRJUPAuFvaANMyTOD6rFO1ZA"/>
          <p:cNvPicPr preferRelativeResize="0"/>
          <p:nvPr/>
        </p:nvPicPr>
        <p:blipFill rotWithShape="1">
          <a:blip r:embed="rId18">
            <a:alphaModFix/>
          </a:blip>
          <a:srcRect/>
          <a:stretch/>
        </p:blipFill>
        <p:spPr>
          <a:xfrm>
            <a:off x="4391270" y="2817423"/>
            <a:ext cx="776288" cy="546100"/>
          </a:xfrm>
          <a:prstGeom prst="rect">
            <a:avLst/>
          </a:prstGeom>
          <a:noFill/>
          <a:ln>
            <a:noFill/>
          </a:ln>
        </p:spPr>
      </p:pic>
      <p:sp>
        <p:nvSpPr>
          <p:cNvPr id="615" name="Google Shape;615;p76"/>
          <p:cNvSpPr txBox="1"/>
          <p:nvPr/>
        </p:nvSpPr>
        <p:spPr>
          <a:xfrm>
            <a:off x="8207694" y="4912387"/>
            <a:ext cx="946150"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497D"/>
              </a:buClr>
              <a:buSzPts val="1050"/>
              <a:buFont typeface="Arial"/>
              <a:buNone/>
            </a:pPr>
            <a:r>
              <a:rPr lang="it-IT" sz="1050" b="0" i="0" u="none" strike="noStrike" cap="none">
                <a:solidFill>
                  <a:srgbClr val="1F497D"/>
                </a:solidFill>
                <a:latin typeface="Arial"/>
                <a:ea typeface="Arial"/>
                <a:cs typeface="Arial"/>
                <a:sym typeface="Arial"/>
              </a:rPr>
              <a:t>09  2017</a:t>
            </a:r>
            <a:endParaRPr sz="1400" b="0" i="0" u="none" strike="noStrike" cap="none">
              <a:solidFill>
                <a:srgbClr val="000000"/>
              </a:solidFill>
              <a:latin typeface="Arial"/>
              <a:ea typeface="Arial"/>
              <a:cs typeface="Arial"/>
              <a:sym typeface="Arial"/>
            </a:endParaRPr>
          </a:p>
        </p:txBody>
      </p:sp>
      <p:sp>
        <p:nvSpPr>
          <p:cNvPr id="616" name="Google Shape;616;p76"/>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1">
                                            <p:txEl>
                                              <p:pRg st="0" end="0"/>
                                            </p:txEl>
                                          </p:spTgt>
                                        </p:tgtEl>
                                        <p:attrNameLst>
                                          <p:attrName>style.visibility</p:attrName>
                                        </p:attrNameLst>
                                      </p:cBhvr>
                                      <p:to>
                                        <p:strVal val="visible"/>
                                      </p:to>
                                    </p:set>
                                    <p:animEffect transition="in" filter="fade">
                                      <p:cBhvr>
                                        <p:cTn id="7" dur="2000"/>
                                        <p:tgtEl>
                                          <p:spTgt spid="58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81">
                                            <p:txEl>
                                              <p:pRg st="1" end="1"/>
                                            </p:txEl>
                                          </p:spTgt>
                                        </p:tgtEl>
                                        <p:attrNameLst>
                                          <p:attrName>style.visibility</p:attrName>
                                        </p:attrNameLst>
                                      </p:cBhvr>
                                      <p:to>
                                        <p:strVal val="visible"/>
                                      </p:to>
                                    </p:set>
                                    <p:animEffect transition="in" filter="fade">
                                      <p:cBhvr>
                                        <p:cTn id="10" dur="2000"/>
                                        <p:tgtEl>
                                          <p:spTgt spid="58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81">
                                            <p:txEl>
                                              <p:pRg st="2" end="2"/>
                                            </p:txEl>
                                          </p:spTgt>
                                        </p:tgtEl>
                                        <p:attrNameLst>
                                          <p:attrName>style.visibility</p:attrName>
                                        </p:attrNameLst>
                                      </p:cBhvr>
                                      <p:to>
                                        <p:strVal val="visible"/>
                                      </p:to>
                                    </p:set>
                                    <p:animEffect transition="in" filter="fade">
                                      <p:cBhvr>
                                        <p:cTn id="13" dur="2000"/>
                                        <p:tgtEl>
                                          <p:spTgt spid="5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77"/>
          <p:cNvPicPr preferRelativeResize="0"/>
          <p:nvPr/>
        </p:nvPicPr>
        <p:blipFill rotWithShape="1">
          <a:blip r:embed="rId3">
            <a:alphaModFix/>
          </a:blip>
          <a:srcRect/>
          <a:stretch/>
        </p:blipFill>
        <p:spPr>
          <a:xfrm>
            <a:off x="5813875" y="1338625"/>
            <a:ext cx="821700" cy="2723475"/>
          </a:xfrm>
          <a:prstGeom prst="rect">
            <a:avLst/>
          </a:prstGeom>
          <a:noFill/>
          <a:ln>
            <a:noFill/>
          </a:ln>
        </p:spPr>
      </p:pic>
      <p:sp>
        <p:nvSpPr>
          <p:cNvPr id="623" name="Google Shape;623;p77"/>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LA PROCEDURA DI PARTENZA – RRS 26</a:t>
            </a:r>
            <a:endParaRPr sz="2400" b="1" i="0" u="none" strike="noStrike" cap="none">
              <a:solidFill>
                <a:srgbClr val="0070C0"/>
              </a:solidFill>
              <a:latin typeface="Arial"/>
              <a:ea typeface="Arial"/>
              <a:cs typeface="Arial"/>
              <a:sym typeface="Arial"/>
            </a:endParaRPr>
          </a:p>
        </p:txBody>
      </p:sp>
      <p:graphicFrame>
        <p:nvGraphicFramePr>
          <p:cNvPr id="624" name="Google Shape;624;p77"/>
          <p:cNvGraphicFramePr/>
          <p:nvPr/>
        </p:nvGraphicFramePr>
        <p:xfrm>
          <a:off x="2483768" y="771550"/>
          <a:ext cx="3000000" cy="3000000"/>
        </p:xfrm>
        <a:graphic>
          <a:graphicData uri="http://schemas.openxmlformats.org/drawingml/2006/table">
            <a:tbl>
              <a:tblPr>
                <a:noFill/>
                <a:tableStyleId>{D6AAC206-9044-4953-ABF8-AA2E27C7AE5D}</a:tableStyleId>
              </a:tblPr>
              <a:tblGrid>
                <a:gridCol w="1872200">
                  <a:extLst>
                    <a:ext uri="{9D8B030D-6E8A-4147-A177-3AD203B41FA5}">
                      <a16:colId xmlns:a16="http://schemas.microsoft.com/office/drawing/2014/main" val="20000"/>
                    </a:ext>
                  </a:extLst>
                </a:gridCol>
                <a:gridCol w="720075">
                  <a:extLst>
                    <a:ext uri="{9D8B030D-6E8A-4147-A177-3AD203B41FA5}">
                      <a16:colId xmlns:a16="http://schemas.microsoft.com/office/drawing/2014/main" val="20001"/>
                    </a:ext>
                  </a:extLst>
                </a:gridCol>
                <a:gridCol w="2369575">
                  <a:extLst>
                    <a:ext uri="{9D8B030D-6E8A-4147-A177-3AD203B41FA5}">
                      <a16:colId xmlns:a16="http://schemas.microsoft.com/office/drawing/2014/main" val="20002"/>
                    </a:ext>
                  </a:extLst>
                </a:gridCol>
                <a:gridCol w="1415475">
                  <a:extLst>
                    <a:ext uri="{9D8B030D-6E8A-4147-A177-3AD203B41FA5}">
                      <a16:colId xmlns:a16="http://schemas.microsoft.com/office/drawing/2014/main" val="20003"/>
                    </a:ext>
                  </a:extLst>
                </a:gridCol>
              </a:tblGrid>
              <a:tr h="567075">
                <a:tc>
                  <a:txBody>
                    <a:bodyPr/>
                    <a:lstStyle/>
                    <a:p>
                      <a:pPr marL="0" marR="0" lvl="0" indent="0" algn="l" rtl="0">
                        <a:lnSpc>
                          <a:spcPct val="100000"/>
                        </a:lnSpc>
                        <a:spcBef>
                          <a:spcPts val="0"/>
                        </a:spcBef>
                        <a:spcAft>
                          <a:spcPts val="0"/>
                        </a:spcAft>
                        <a:buClr>
                          <a:srgbClr val="000000"/>
                        </a:buClr>
                        <a:buSzPts val="1600"/>
                        <a:buFont typeface="Arial"/>
                        <a:buNone/>
                      </a:pPr>
                      <a:r>
                        <a:rPr lang="it-IT" sz="1600" b="1" u="none" strike="noStrike" cap="none">
                          <a:solidFill>
                            <a:schemeClr val="dk1"/>
                          </a:solidFill>
                        </a:rPr>
                        <a:t>- 5 Avviso</a:t>
                      </a:r>
                      <a:endParaRPr sz="14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it-IT" sz="1600" b="1" u="none" strike="noStrike" cap="none">
                          <a:solidFill>
                            <a:schemeClr val="dk1"/>
                          </a:solidFill>
                        </a:rPr>
                        <a:t>Classe</a:t>
                      </a:r>
                      <a:endParaRPr sz="14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it-IT" sz="1600" b="1" u="none" strike="noStrike" cap="none">
                          <a:solidFill>
                            <a:schemeClr val="dk1"/>
                          </a:solidFill>
                        </a:rPr>
                        <a:t>un suono</a:t>
                      </a:r>
                      <a:endParaRPr sz="14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567075">
                <a:tc>
                  <a:txBody>
                    <a:bodyPr/>
                    <a:lstStyle/>
                    <a:p>
                      <a:pPr marL="0" marR="0" lvl="0" indent="0" algn="l" rtl="0">
                        <a:lnSpc>
                          <a:spcPct val="100000"/>
                        </a:lnSpc>
                        <a:spcBef>
                          <a:spcPts val="0"/>
                        </a:spcBef>
                        <a:spcAft>
                          <a:spcPts val="0"/>
                        </a:spcAft>
                        <a:buNone/>
                      </a:pPr>
                      <a:r>
                        <a:rPr lang="it-IT" sz="1600" b="1">
                          <a:solidFill>
                            <a:schemeClr val="dk1"/>
                          </a:solidFill>
                        </a:rPr>
                        <a:t>- </a:t>
                      </a:r>
                      <a:r>
                        <a:rPr lang="it-IT" sz="1600" b="1" u="none" strike="noStrike" cap="none">
                          <a:solidFill>
                            <a:schemeClr val="dk1"/>
                          </a:solidFill>
                        </a:rPr>
                        <a:t>4 Preparatorio</a:t>
                      </a:r>
                      <a:endParaRPr sz="14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Arial"/>
                        <a:buNone/>
                      </a:pPr>
                      <a:r>
                        <a:rPr lang="it-IT" sz="1600" b="1" u="none" strike="noStrike" cap="none">
                          <a:solidFill>
                            <a:schemeClr val="dk1"/>
                          </a:solidFill>
                        </a:rPr>
                        <a:t>un suono</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56707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56707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56707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567075">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567075">
                <a:tc>
                  <a:txBody>
                    <a:bodyPr/>
                    <a:lstStyle/>
                    <a:p>
                      <a:pPr marL="0" marR="0" lvl="0" indent="0" algn="l" rtl="0">
                        <a:lnSpc>
                          <a:spcPct val="100000"/>
                        </a:lnSpc>
                        <a:spcBef>
                          <a:spcPts val="0"/>
                        </a:spcBef>
                        <a:spcAft>
                          <a:spcPts val="0"/>
                        </a:spcAft>
                        <a:buClr>
                          <a:srgbClr val="000000"/>
                        </a:buClr>
                        <a:buSzPts val="1600"/>
                        <a:buFont typeface="Arial"/>
                        <a:buNone/>
                      </a:pPr>
                      <a:r>
                        <a:rPr lang="it-IT" sz="1600" b="1" u="none" strike="noStrike" cap="none">
                          <a:solidFill>
                            <a:schemeClr val="dk1"/>
                          </a:solidFill>
                        </a:rPr>
                        <a:t>-1</a:t>
                      </a:r>
                      <a:endParaRPr sz="14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it-IT" sz="1600" b="1" u="none" strike="noStrike" cap="none">
                          <a:solidFill>
                            <a:schemeClr val="dk1"/>
                          </a:solidFill>
                        </a:rPr>
                        <a:t>Preparatorio</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it-IT" sz="1600" b="0" u="none" strike="noStrike" cap="none">
                          <a:solidFill>
                            <a:schemeClr val="dk1"/>
                          </a:solidFill>
                        </a:rPr>
                        <a:t>(P, I, Z I+Z, U, Nera)</a:t>
                      </a:r>
                      <a:endParaRPr sz="14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Arial"/>
                        <a:buNone/>
                      </a:pPr>
                      <a:r>
                        <a:rPr lang="it-IT" sz="1600" b="1" u="none" strike="noStrike" cap="none">
                          <a:solidFill>
                            <a:schemeClr val="dk1"/>
                          </a:solidFill>
                        </a:rPr>
                        <a:t>un suono</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567075">
                <a:tc>
                  <a:txBody>
                    <a:bodyPr/>
                    <a:lstStyle/>
                    <a:p>
                      <a:pPr marL="0" marR="0" lvl="0" indent="0" algn="l" rtl="0">
                        <a:lnSpc>
                          <a:spcPct val="100000"/>
                        </a:lnSpc>
                        <a:spcBef>
                          <a:spcPts val="0"/>
                        </a:spcBef>
                        <a:spcAft>
                          <a:spcPts val="0"/>
                        </a:spcAft>
                        <a:buClr>
                          <a:srgbClr val="000000"/>
                        </a:buClr>
                        <a:buSzPts val="1600"/>
                        <a:buFont typeface="Arial"/>
                        <a:buNone/>
                      </a:pPr>
                      <a:r>
                        <a:rPr lang="it-IT" sz="1600" b="1" u="none" strike="noStrike" cap="none">
                          <a:solidFill>
                            <a:schemeClr val="dk1"/>
                          </a:solidFill>
                        </a:rPr>
                        <a:t>0 Partenza</a:t>
                      </a:r>
                      <a:endParaRPr sz="1400" u="none" strike="noStrike" cap="none"/>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Arial"/>
                        <a:buNone/>
                      </a:pPr>
                      <a:r>
                        <a:rPr lang="it-IT" sz="1600" b="1" u="none" strike="noStrike" cap="none">
                          <a:solidFill>
                            <a:schemeClr val="dk1"/>
                          </a:solidFill>
                        </a:rPr>
                        <a:t>Classe</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Arial"/>
                        <a:buNone/>
                      </a:pPr>
                      <a:r>
                        <a:rPr lang="it-IT" sz="1600" b="1" u="none" strike="noStrike" cap="none">
                          <a:solidFill>
                            <a:schemeClr val="dk1"/>
                          </a:solidFill>
                        </a:rPr>
                        <a:t>un suono</a:t>
                      </a:r>
                      <a:endParaRPr sz="1400" u="none" strike="noStrike" cap="none"/>
                    </a:p>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625" name="Google Shape;625;p77" descr="NFLAG_P"/>
          <p:cNvPicPr preferRelativeResize="0"/>
          <p:nvPr/>
        </p:nvPicPr>
        <p:blipFill rotWithShape="1">
          <a:blip r:embed="rId4">
            <a:alphaModFix/>
          </a:blip>
          <a:srcRect/>
          <a:stretch/>
        </p:blipFill>
        <p:spPr>
          <a:xfrm>
            <a:off x="5940152" y="1419622"/>
            <a:ext cx="511175" cy="361950"/>
          </a:xfrm>
          <a:prstGeom prst="rect">
            <a:avLst/>
          </a:prstGeom>
          <a:noFill/>
          <a:ln>
            <a:noFill/>
          </a:ln>
        </p:spPr>
      </p:pic>
      <p:pic>
        <p:nvPicPr>
          <p:cNvPr id="626" name="Google Shape;626;p77" descr="NFLAG_I"/>
          <p:cNvPicPr preferRelativeResize="0"/>
          <p:nvPr/>
        </p:nvPicPr>
        <p:blipFill rotWithShape="1">
          <a:blip r:embed="rId5">
            <a:alphaModFix/>
          </a:blip>
          <a:srcRect/>
          <a:stretch/>
        </p:blipFill>
        <p:spPr>
          <a:xfrm>
            <a:off x="5940152" y="1995686"/>
            <a:ext cx="514350" cy="358775"/>
          </a:xfrm>
          <a:prstGeom prst="rect">
            <a:avLst/>
          </a:prstGeom>
          <a:noFill/>
          <a:ln>
            <a:noFill/>
          </a:ln>
        </p:spPr>
      </p:pic>
      <p:pic>
        <p:nvPicPr>
          <p:cNvPr id="627" name="Google Shape;627;p77" descr="NFLAG_Z"/>
          <p:cNvPicPr preferRelativeResize="0"/>
          <p:nvPr/>
        </p:nvPicPr>
        <p:blipFill rotWithShape="1">
          <a:blip r:embed="rId6">
            <a:alphaModFix/>
          </a:blip>
          <a:srcRect/>
          <a:stretch/>
        </p:blipFill>
        <p:spPr>
          <a:xfrm>
            <a:off x="5940152" y="2571750"/>
            <a:ext cx="511175" cy="358775"/>
          </a:xfrm>
          <a:prstGeom prst="rect">
            <a:avLst/>
          </a:prstGeom>
          <a:noFill/>
          <a:ln>
            <a:noFill/>
          </a:ln>
        </p:spPr>
      </p:pic>
      <p:pic>
        <p:nvPicPr>
          <p:cNvPr id="628" name="Google Shape;628;p77" descr="Flag - Black"/>
          <p:cNvPicPr preferRelativeResize="0"/>
          <p:nvPr/>
        </p:nvPicPr>
        <p:blipFill rotWithShape="1">
          <a:blip r:embed="rId7">
            <a:alphaModFix/>
          </a:blip>
          <a:srcRect/>
          <a:stretch/>
        </p:blipFill>
        <p:spPr>
          <a:xfrm>
            <a:off x="5940152" y="3651870"/>
            <a:ext cx="496887" cy="358775"/>
          </a:xfrm>
          <a:prstGeom prst="rect">
            <a:avLst/>
          </a:prstGeom>
          <a:noFill/>
          <a:ln>
            <a:noFill/>
          </a:ln>
        </p:spPr>
      </p:pic>
      <p:pic>
        <p:nvPicPr>
          <p:cNvPr id="629" name="Google Shape;629;p77" descr="https://encrypted-tbn1.gstatic.com/images?q=tbn:ANd9GcQzrUtwcx_OGQh2P7e_C2B9ItLBJypRJUPAuFvaANMyTOD6rFO1ZA"/>
          <p:cNvPicPr preferRelativeResize="0"/>
          <p:nvPr/>
        </p:nvPicPr>
        <p:blipFill rotWithShape="1">
          <a:blip r:embed="rId8">
            <a:alphaModFix/>
          </a:blip>
          <a:srcRect/>
          <a:stretch/>
        </p:blipFill>
        <p:spPr>
          <a:xfrm>
            <a:off x="5940152" y="3147814"/>
            <a:ext cx="499040" cy="365200"/>
          </a:xfrm>
          <a:prstGeom prst="rect">
            <a:avLst/>
          </a:prstGeom>
          <a:noFill/>
          <a:ln>
            <a:noFill/>
          </a:ln>
        </p:spPr>
      </p:pic>
      <p:pic>
        <p:nvPicPr>
          <p:cNvPr id="630" name="Google Shape;630;p77"/>
          <p:cNvPicPr preferRelativeResize="0"/>
          <p:nvPr/>
        </p:nvPicPr>
        <p:blipFill rotWithShape="1">
          <a:blip r:embed="rId9">
            <a:alphaModFix/>
          </a:blip>
          <a:srcRect/>
          <a:stretch/>
        </p:blipFill>
        <p:spPr>
          <a:xfrm>
            <a:off x="4572000" y="843558"/>
            <a:ext cx="190500" cy="295275"/>
          </a:xfrm>
          <a:prstGeom prst="rect">
            <a:avLst/>
          </a:prstGeom>
          <a:noFill/>
          <a:ln>
            <a:noFill/>
          </a:ln>
        </p:spPr>
      </p:pic>
      <p:pic>
        <p:nvPicPr>
          <p:cNvPr id="631" name="Google Shape;631;p77"/>
          <p:cNvPicPr preferRelativeResize="0"/>
          <p:nvPr/>
        </p:nvPicPr>
        <p:blipFill rotWithShape="1">
          <a:blip r:embed="rId9">
            <a:alphaModFix/>
          </a:blip>
          <a:srcRect/>
          <a:stretch/>
        </p:blipFill>
        <p:spPr>
          <a:xfrm>
            <a:off x="4572000" y="1419622"/>
            <a:ext cx="190500" cy="295275"/>
          </a:xfrm>
          <a:prstGeom prst="rect">
            <a:avLst/>
          </a:prstGeom>
          <a:noFill/>
          <a:ln>
            <a:noFill/>
          </a:ln>
        </p:spPr>
      </p:pic>
      <p:pic>
        <p:nvPicPr>
          <p:cNvPr id="632" name="Google Shape;632;p77"/>
          <p:cNvPicPr preferRelativeResize="0"/>
          <p:nvPr/>
        </p:nvPicPr>
        <p:blipFill rotWithShape="1">
          <a:blip r:embed="rId10">
            <a:alphaModFix/>
          </a:blip>
          <a:srcRect/>
          <a:stretch/>
        </p:blipFill>
        <p:spPr>
          <a:xfrm>
            <a:off x="4572000" y="4299942"/>
            <a:ext cx="190500" cy="295275"/>
          </a:xfrm>
          <a:prstGeom prst="rect">
            <a:avLst/>
          </a:prstGeom>
          <a:noFill/>
          <a:ln>
            <a:noFill/>
          </a:ln>
        </p:spPr>
      </p:pic>
      <p:pic>
        <p:nvPicPr>
          <p:cNvPr id="633" name="Google Shape;633;p77"/>
          <p:cNvPicPr preferRelativeResize="0"/>
          <p:nvPr/>
        </p:nvPicPr>
        <p:blipFill rotWithShape="1">
          <a:blip r:embed="rId10">
            <a:alphaModFix/>
          </a:blip>
          <a:srcRect/>
          <a:stretch/>
        </p:blipFill>
        <p:spPr>
          <a:xfrm>
            <a:off x="4629672" y="4772212"/>
            <a:ext cx="190500" cy="295275"/>
          </a:xfrm>
          <a:prstGeom prst="rect">
            <a:avLst/>
          </a:prstGeom>
          <a:noFill/>
          <a:ln>
            <a:noFill/>
          </a:ln>
        </p:spPr>
      </p:pic>
      <p:sp>
        <p:nvSpPr>
          <p:cNvPr id="634" name="Google Shape;634;p77"/>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51</a:t>
            </a:fld>
            <a:endParaRPr/>
          </a:p>
        </p:txBody>
      </p:sp>
      <p:sp>
        <p:nvSpPr>
          <p:cNvPr id="635" name="Google Shape;635;p77"/>
          <p:cNvSpPr txBox="1"/>
          <p:nvPr/>
        </p:nvSpPr>
        <p:spPr>
          <a:xfrm>
            <a:off x="1766475" y="1860363"/>
            <a:ext cx="3053700" cy="21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1800" b="1">
                <a:solidFill>
                  <a:schemeClr val="dk1"/>
                </a:solidFill>
              </a:rPr>
              <a:t>Esistono varie bandiere come segnale preparatorio. Il Presidente del CdR sceglie la più appropriata per ciascuna partenza.</a:t>
            </a:r>
            <a:endParaRPr sz="1800" b="1">
              <a:solidFill>
                <a:schemeClr val="dk1"/>
              </a:solidFill>
            </a:endParaRPr>
          </a:p>
          <a:p>
            <a:pPr marL="0" lvl="0" indent="0" algn="l" rtl="0">
              <a:spcBef>
                <a:spcPts val="0"/>
              </a:spcBef>
              <a:spcAft>
                <a:spcPts val="0"/>
              </a:spcAft>
              <a:buNone/>
            </a:pPr>
            <a:endParaRPr sz="1800" b="1">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78"/>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PROCEDURA DI PARTENZA RRS 26</a:t>
            </a:r>
            <a:endParaRPr sz="2400" b="1" i="0" u="none" strike="noStrike" cap="none">
              <a:solidFill>
                <a:srgbClr val="0070C0"/>
              </a:solidFill>
              <a:latin typeface="Arial"/>
              <a:ea typeface="Arial"/>
              <a:cs typeface="Arial"/>
              <a:sym typeface="Arial"/>
            </a:endParaRPr>
          </a:p>
        </p:txBody>
      </p:sp>
      <p:sp>
        <p:nvSpPr>
          <p:cNvPr id="642" name="Google Shape;642;p78"/>
          <p:cNvSpPr/>
          <p:nvPr/>
        </p:nvSpPr>
        <p:spPr>
          <a:xfrm>
            <a:off x="1065075" y="3143325"/>
            <a:ext cx="7765800" cy="1914900"/>
          </a:xfrm>
          <a:prstGeom prst="rect">
            <a:avLst/>
          </a:prstGeom>
          <a:noFill/>
          <a:ln>
            <a:noFill/>
          </a:ln>
        </p:spPr>
        <p:txBody>
          <a:bodyPr spcFirstLastPara="1" wrap="square" lIns="91425" tIns="45700" rIns="91425" bIns="45700" anchor="t" anchorCtr="0">
            <a:noAutofit/>
          </a:bodyPr>
          <a:lstStyle/>
          <a:p>
            <a:pPr marL="457200" marR="0" lvl="0" indent="-393700" algn="l" rtl="0">
              <a:lnSpc>
                <a:spcPct val="100000"/>
              </a:lnSpc>
              <a:spcBef>
                <a:spcPts val="0"/>
              </a:spcBef>
              <a:spcAft>
                <a:spcPts val="0"/>
              </a:spcAft>
              <a:buSzPts val="2600"/>
              <a:buChar char="●"/>
            </a:pPr>
            <a:r>
              <a:rPr lang="it-IT" sz="2600"/>
              <a:t>I tempi devono essere presi dai segnali visivi e non si deve tener conto della </a:t>
            </a:r>
            <a:r>
              <a:rPr lang="it-IT" sz="2600">
                <a:solidFill>
                  <a:srgbClr val="FF0000"/>
                </a:solidFill>
              </a:rPr>
              <a:t>mancanza del suono</a:t>
            </a:r>
            <a:endParaRPr sz="2600">
              <a:solidFill>
                <a:srgbClr val="FF0000"/>
              </a:solidFill>
            </a:endParaRPr>
          </a:p>
          <a:p>
            <a:pPr marL="457200" marR="0" lvl="0" indent="-393700" algn="l" rtl="0">
              <a:lnSpc>
                <a:spcPct val="100000"/>
              </a:lnSpc>
              <a:spcBef>
                <a:spcPts val="0"/>
              </a:spcBef>
              <a:spcAft>
                <a:spcPts val="0"/>
              </a:spcAft>
              <a:buSzPts val="2600"/>
              <a:buChar char="●"/>
            </a:pPr>
            <a:r>
              <a:rPr lang="it-IT" sz="2600"/>
              <a:t>Molto importante </a:t>
            </a:r>
            <a:r>
              <a:rPr lang="it-IT" sz="2600" b="1">
                <a:solidFill>
                  <a:srgbClr val="FF0000"/>
                </a:solidFill>
              </a:rPr>
              <a:t>la prontezza</a:t>
            </a:r>
            <a:r>
              <a:rPr lang="it-IT" sz="2600"/>
              <a:t> ad esporre le bandiere</a:t>
            </a:r>
            <a:endParaRPr sz="2600"/>
          </a:p>
          <a:p>
            <a:pPr marL="342900" marR="0" lvl="0" indent="-342900" algn="ctr" rtl="0">
              <a:lnSpc>
                <a:spcPct val="100000"/>
              </a:lnSpc>
              <a:spcBef>
                <a:spcPts val="0"/>
              </a:spcBef>
              <a:spcAft>
                <a:spcPts val="0"/>
              </a:spcAft>
              <a:buClr>
                <a:srgbClr val="000000"/>
              </a:buClr>
              <a:buSzPts val="26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78"/>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52</a:t>
            </a:fld>
            <a:endParaRPr/>
          </a:p>
        </p:txBody>
      </p:sp>
      <p:sp>
        <p:nvSpPr>
          <p:cNvPr id="644" name="Google Shape;644;p78"/>
          <p:cNvSpPr/>
          <p:nvPr/>
        </p:nvSpPr>
        <p:spPr>
          <a:xfrm>
            <a:off x="2709625" y="854025"/>
            <a:ext cx="5083500" cy="2419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0"/>
              </a:spcBef>
              <a:spcAft>
                <a:spcPts val="0"/>
              </a:spcAft>
              <a:buClr>
                <a:srgbClr val="000000"/>
              </a:buClr>
              <a:buSzPts val="2600"/>
              <a:buFont typeface="Arial"/>
              <a:buNone/>
            </a:pPr>
            <a:r>
              <a:rPr lang="it-IT" sz="2400" b="1" i="0" u="none" strike="noStrike" cap="none">
                <a:solidFill>
                  <a:srgbClr val="000000"/>
                </a:solidFill>
              </a:rPr>
              <a:t>Avviso				-5 minuti</a:t>
            </a:r>
            <a:endParaRPr sz="2400" b="1" i="0" u="none" strike="noStrike" cap="none">
              <a:solidFill>
                <a:srgbClr val="000000"/>
              </a:solidFill>
            </a:endParaRPr>
          </a:p>
          <a:p>
            <a:pPr marL="342900" marR="0" lvl="0" indent="-342900" algn="l" rtl="0">
              <a:lnSpc>
                <a:spcPct val="115000"/>
              </a:lnSpc>
              <a:spcBef>
                <a:spcPts val="0"/>
              </a:spcBef>
              <a:spcAft>
                <a:spcPts val="0"/>
              </a:spcAft>
              <a:buClr>
                <a:srgbClr val="000000"/>
              </a:buClr>
              <a:buSzPts val="2600"/>
              <a:buFont typeface="Arial"/>
              <a:buNone/>
            </a:pPr>
            <a:r>
              <a:rPr lang="it-IT" sz="2400" b="1" i="0" u="none" strike="noStrike" cap="none">
                <a:solidFill>
                  <a:srgbClr val="000000"/>
                </a:solidFill>
              </a:rPr>
              <a:t>Preparatorio			-4     </a:t>
            </a:r>
            <a:r>
              <a:rPr lang="it-IT" sz="2400" b="1"/>
              <a:t>“</a:t>
            </a:r>
            <a:endParaRPr sz="2400" b="1" i="0" u="none" strike="noStrike" cap="none">
              <a:solidFill>
                <a:srgbClr val="000000"/>
              </a:solidFill>
            </a:endParaRPr>
          </a:p>
          <a:p>
            <a:pPr marL="342900" marR="0" lvl="0" indent="-342900" algn="l" rtl="0">
              <a:lnSpc>
                <a:spcPct val="115000"/>
              </a:lnSpc>
              <a:spcBef>
                <a:spcPts val="0"/>
              </a:spcBef>
              <a:spcAft>
                <a:spcPts val="0"/>
              </a:spcAft>
              <a:buClr>
                <a:srgbClr val="000000"/>
              </a:buClr>
              <a:buSzPts val="2600"/>
              <a:buFont typeface="Arial"/>
              <a:buNone/>
            </a:pPr>
            <a:r>
              <a:rPr lang="it-IT" sz="2400" b="1" i="0" u="none" strike="noStrike" cap="none">
                <a:solidFill>
                  <a:srgbClr val="000000"/>
                </a:solidFill>
              </a:rPr>
              <a:t>Ultimo minuto		-1     </a:t>
            </a:r>
            <a:r>
              <a:rPr lang="it-IT" sz="2400" b="1"/>
              <a:t>“</a:t>
            </a:r>
            <a:endParaRPr sz="2400" b="1" i="0" u="none" strike="noStrike" cap="none">
              <a:solidFill>
                <a:srgbClr val="000000"/>
              </a:solidFill>
            </a:endParaRPr>
          </a:p>
          <a:p>
            <a:pPr marL="342900" marR="0" lvl="0" indent="-342900" algn="l" rtl="0">
              <a:lnSpc>
                <a:spcPct val="115000"/>
              </a:lnSpc>
              <a:spcBef>
                <a:spcPts val="0"/>
              </a:spcBef>
              <a:spcAft>
                <a:spcPts val="0"/>
              </a:spcAft>
              <a:buClr>
                <a:srgbClr val="000000"/>
              </a:buClr>
              <a:buSzPts val="2600"/>
              <a:buFont typeface="Arial"/>
              <a:buNone/>
            </a:pPr>
            <a:r>
              <a:rPr lang="it-IT" sz="2400" b="1" i="0" u="none" strike="noStrike" cap="none">
                <a:solidFill>
                  <a:srgbClr val="000000"/>
                </a:solidFill>
              </a:rPr>
              <a:t>Start 					</a:t>
            </a:r>
            <a:r>
              <a:rPr lang="it-IT" sz="2400" b="1"/>
              <a:t> </a:t>
            </a:r>
            <a:r>
              <a:rPr lang="it-IT" sz="2400" b="1" i="0" u="none" strike="noStrike" cap="none">
                <a:solidFill>
                  <a:srgbClr val="000000"/>
                </a:solidFill>
              </a:rPr>
              <a:t>0     </a:t>
            </a:r>
            <a:r>
              <a:rPr lang="it-IT" sz="2400" b="1"/>
              <a:t>“</a:t>
            </a:r>
            <a:endParaRPr sz="2400" b="1"/>
          </a:p>
          <a:p>
            <a:pPr marL="342900" marR="0" lvl="0" indent="-342900" algn="l" rtl="0">
              <a:lnSpc>
                <a:spcPct val="115000"/>
              </a:lnSpc>
              <a:spcBef>
                <a:spcPts val="0"/>
              </a:spcBef>
              <a:spcAft>
                <a:spcPts val="0"/>
              </a:spcAft>
              <a:buClr>
                <a:srgbClr val="000000"/>
              </a:buClr>
              <a:buSzPts val="2600"/>
              <a:buFont typeface="Arial"/>
              <a:buNone/>
            </a:pPr>
            <a:r>
              <a:rPr lang="it-IT" sz="1700" b="1"/>
              <a:t>Le IdR possono modificare questa procedura</a:t>
            </a:r>
            <a:endParaRPr sz="1700" b="1"/>
          </a:p>
          <a:p>
            <a:pPr marL="342900" marR="0" lvl="0" indent="-342900" algn="l" rtl="0">
              <a:lnSpc>
                <a:spcPct val="115000"/>
              </a:lnSpc>
              <a:spcBef>
                <a:spcPts val="0"/>
              </a:spcBef>
              <a:spcAft>
                <a:spcPts val="0"/>
              </a:spcAft>
              <a:buClr>
                <a:srgbClr val="000000"/>
              </a:buClr>
              <a:buSzPts val="2600"/>
              <a:buFont typeface="Arial"/>
              <a:buNone/>
            </a:pPr>
            <a:endParaRPr sz="2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5000"/>
                                        <p:tgtEl>
                                          <p:spTgt spid="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79"/>
          <p:cNvPicPr preferRelativeResize="0"/>
          <p:nvPr/>
        </p:nvPicPr>
        <p:blipFill rotWithShape="1">
          <a:blip r:embed="rId3">
            <a:alphaModFix/>
          </a:blip>
          <a:srcRect/>
          <a:stretch/>
        </p:blipFill>
        <p:spPr>
          <a:xfrm>
            <a:off x="6673525" y="2082100"/>
            <a:ext cx="2127575" cy="889500"/>
          </a:xfrm>
          <a:prstGeom prst="rect">
            <a:avLst/>
          </a:prstGeom>
          <a:noFill/>
          <a:ln>
            <a:noFill/>
          </a:ln>
        </p:spPr>
      </p:pic>
      <p:sp>
        <p:nvSpPr>
          <p:cNvPr id="651" name="Google Shape;651;p79"/>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DIFFERIMENTO</a:t>
            </a:r>
            <a:endParaRPr sz="2400" b="1" i="0" u="none" strike="noStrike" cap="none">
              <a:solidFill>
                <a:srgbClr val="0070C0"/>
              </a:solidFill>
              <a:latin typeface="Arial"/>
              <a:ea typeface="Arial"/>
              <a:cs typeface="Arial"/>
              <a:sym typeface="Arial"/>
            </a:endParaRPr>
          </a:p>
        </p:txBody>
      </p:sp>
      <p:sp>
        <p:nvSpPr>
          <p:cNvPr id="652" name="Google Shape;652;p79"/>
          <p:cNvSpPr/>
          <p:nvPr/>
        </p:nvSpPr>
        <p:spPr>
          <a:xfrm>
            <a:off x="701375" y="725350"/>
            <a:ext cx="8283900" cy="4288200"/>
          </a:xfrm>
          <a:prstGeom prst="rect">
            <a:avLst/>
          </a:prstGeom>
          <a:noFill/>
          <a:ln>
            <a:noFill/>
          </a:ln>
        </p:spPr>
        <p:txBody>
          <a:bodyPr spcFirstLastPara="1" wrap="square" lIns="91425" tIns="45700" rIns="91425" bIns="45700" anchor="t" anchorCtr="0">
            <a:noAutofit/>
          </a:bodyPr>
          <a:lstStyle/>
          <a:p>
            <a:pPr marL="312738" marR="0" lvl="0" indent="-312738"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440"/>
              </a:spcBef>
              <a:spcAft>
                <a:spcPts val="0"/>
              </a:spcAft>
              <a:buClr>
                <a:srgbClr val="000000"/>
              </a:buClr>
              <a:buSzPts val="2200"/>
              <a:buFont typeface="Arial"/>
              <a:buNone/>
            </a:pPr>
            <a:r>
              <a:rPr lang="it-IT" sz="2200"/>
              <a:t>Durante le procedure di partenza tenere sempre pronta la bandiera </a:t>
            </a:r>
            <a:r>
              <a:rPr lang="it-IT" sz="2200" b="0" i="0" u="none" strike="noStrike" cap="none">
                <a:solidFill>
                  <a:srgbClr val="000000"/>
                </a:solidFill>
                <a:latin typeface="Arial"/>
                <a:ea typeface="Arial"/>
                <a:cs typeface="Arial"/>
                <a:sym typeface="Arial"/>
              </a:rPr>
              <a:t>(</a:t>
            </a:r>
            <a:r>
              <a:rPr lang="it-IT" sz="2200"/>
              <a:t>INTELLIGENZA</a:t>
            </a:r>
            <a:r>
              <a:rPr lang="it-IT" sz="2200" b="0" i="0" u="none" strike="noStrike" cap="none">
                <a:solidFill>
                  <a:srgbClr val="000000"/>
                </a:solidFill>
                <a:latin typeface="Arial"/>
                <a:ea typeface="Arial"/>
                <a:cs typeface="Arial"/>
                <a:sym typeface="Arial"/>
              </a:rPr>
              <a:t>) è </a:t>
            </a:r>
            <a:r>
              <a:rPr lang="it-IT" sz="2200" b="0" i="0" u="none" strike="noStrike" cap="none">
                <a:solidFill>
                  <a:srgbClr val="FF0000"/>
                </a:solidFill>
                <a:latin typeface="Arial"/>
                <a:ea typeface="Arial"/>
                <a:cs typeface="Arial"/>
                <a:sym typeface="Arial"/>
              </a:rPr>
              <a:t>la migliore amica del Presidente del CdR</a:t>
            </a:r>
            <a:r>
              <a:rPr lang="it-IT" sz="22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312738" marR="0" lvl="0" indent="-173038" algn="l" rtl="0">
              <a:lnSpc>
                <a:spcPct val="100000"/>
              </a:lnSpc>
              <a:spcBef>
                <a:spcPts val="440"/>
              </a:spcBef>
              <a:spcAft>
                <a:spcPts val="0"/>
              </a:spcAft>
              <a:buClr>
                <a:schemeClr val="dk1"/>
              </a:buClr>
              <a:buSzPts val="2200"/>
              <a:buFont typeface="Arial"/>
              <a:buNone/>
            </a:pPr>
            <a:endParaRPr sz="2200" b="0" i="0" u="none" strike="noStrike" cap="none">
              <a:solidFill>
                <a:srgbClr val="000000"/>
              </a:solidFill>
              <a:latin typeface="Arial"/>
              <a:ea typeface="Arial"/>
              <a:cs typeface="Arial"/>
              <a:sym typeface="Arial"/>
            </a:endParaRPr>
          </a:p>
          <a:p>
            <a:pPr marL="312738" marR="0" lvl="0" indent="-173038" algn="l" rtl="0">
              <a:lnSpc>
                <a:spcPct val="100000"/>
              </a:lnSpc>
              <a:spcBef>
                <a:spcPts val="440"/>
              </a:spcBef>
              <a:spcAft>
                <a:spcPts val="0"/>
              </a:spcAft>
              <a:buClr>
                <a:schemeClr val="dk1"/>
              </a:buClr>
              <a:buSzPts val="2200"/>
              <a:buFont typeface="Arial"/>
              <a:buNone/>
            </a:pPr>
            <a:endParaRPr sz="2200" b="0" i="0" u="none" strike="noStrike" cap="none">
              <a:solidFill>
                <a:srgbClr val="000000"/>
              </a:solidFill>
              <a:latin typeface="Arial"/>
              <a:ea typeface="Arial"/>
              <a:cs typeface="Arial"/>
              <a:sym typeface="Arial"/>
            </a:endParaRPr>
          </a:p>
          <a:p>
            <a:pPr marL="312738" marR="0" lvl="0" indent="-173038" algn="l" rtl="0">
              <a:lnSpc>
                <a:spcPct val="100000"/>
              </a:lnSpc>
              <a:spcBef>
                <a:spcPts val="440"/>
              </a:spcBef>
              <a:spcAft>
                <a:spcPts val="0"/>
              </a:spcAft>
              <a:buClr>
                <a:schemeClr val="dk1"/>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440"/>
              </a:spcBef>
              <a:spcAft>
                <a:spcPts val="0"/>
              </a:spcAft>
              <a:buNone/>
            </a:pPr>
            <a:r>
              <a:rPr lang="it-IT" sz="2200"/>
              <a:t>La si usa per interrompere le procedure di partenza in caso di: </a:t>
            </a:r>
            <a:endParaRPr sz="2200"/>
          </a:p>
          <a:p>
            <a:pPr marL="457200" marR="0" lvl="0" indent="-368300" algn="l" rtl="0">
              <a:lnSpc>
                <a:spcPct val="100000"/>
              </a:lnSpc>
              <a:spcBef>
                <a:spcPts val="440"/>
              </a:spcBef>
              <a:spcAft>
                <a:spcPts val="0"/>
              </a:spcAft>
              <a:buSzPts val="2200"/>
              <a:buChar char="•"/>
            </a:pPr>
            <a:r>
              <a:rPr lang="it-IT" sz="2200"/>
              <a:t>salti di vento, boe che arano,errore del cronometrista o errore nell’esporre o rimuovere una bandiera ecc.</a:t>
            </a:r>
            <a:endParaRPr sz="2200"/>
          </a:p>
          <a:p>
            <a:pPr marL="312738" marR="0" lvl="0" indent="-312738" algn="l" rtl="0">
              <a:lnSpc>
                <a:spcPct val="100000"/>
              </a:lnSpc>
              <a:spcBef>
                <a:spcPts val="440"/>
              </a:spcBef>
              <a:spcAft>
                <a:spcPts val="0"/>
              </a:spcAft>
              <a:buClr>
                <a:srgbClr val="000000"/>
              </a:buClr>
              <a:buSzPts val="2200"/>
              <a:buFont typeface="Arial"/>
              <a:buChar char="•"/>
            </a:pPr>
            <a:r>
              <a:rPr lang="it-IT" sz="2200"/>
              <a:t>Ha valore </a:t>
            </a:r>
            <a:r>
              <a:rPr lang="it-IT" sz="2200" b="0" i="0" u="none" strike="noStrike" cap="none">
                <a:solidFill>
                  <a:srgbClr val="000000"/>
                </a:solidFill>
                <a:latin typeface="Arial"/>
                <a:ea typeface="Arial"/>
                <a:cs typeface="Arial"/>
                <a:sym typeface="Arial"/>
              </a:rPr>
              <a:t> solamente </a:t>
            </a:r>
            <a:r>
              <a:rPr lang="it-IT" sz="2200"/>
              <a:t>per le barche che devono ancora partire</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440"/>
              </a:spcBef>
              <a:spcAft>
                <a:spcPts val="0"/>
              </a:spcAft>
              <a:buNone/>
            </a:pPr>
            <a:endParaRPr sz="1400" b="0" i="0" u="none" strike="noStrike" cap="none">
              <a:solidFill>
                <a:srgbClr val="000000"/>
              </a:solidFill>
              <a:latin typeface="Arial"/>
              <a:ea typeface="Arial"/>
              <a:cs typeface="Arial"/>
              <a:sym typeface="Arial"/>
            </a:endParaRPr>
          </a:p>
        </p:txBody>
      </p:sp>
      <p:pic>
        <p:nvPicPr>
          <p:cNvPr id="653" name="Google Shape;653;p79" descr="HORN"/>
          <p:cNvPicPr preferRelativeResize="0"/>
          <p:nvPr/>
        </p:nvPicPr>
        <p:blipFill rotWithShape="1">
          <a:blip r:embed="rId4">
            <a:alphaModFix/>
          </a:blip>
          <a:srcRect/>
          <a:stretch/>
        </p:blipFill>
        <p:spPr>
          <a:xfrm>
            <a:off x="4572000" y="2141941"/>
            <a:ext cx="831428" cy="639762"/>
          </a:xfrm>
          <a:prstGeom prst="rect">
            <a:avLst/>
          </a:prstGeom>
          <a:noFill/>
          <a:ln>
            <a:noFill/>
          </a:ln>
        </p:spPr>
      </p:pic>
      <p:pic>
        <p:nvPicPr>
          <p:cNvPr id="654" name="Google Shape;654;p79" descr="HORN"/>
          <p:cNvPicPr preferRelativeResize="0"/>
          <p:nvPr/>
        </p:nvPicPr>
        <p:blipFill rotWithShape="1">
          <a:blip r:embed="rId4">
            <a:alphaModFix/>
          </a:blip>
          <a:srcRect/>
          <a:stretch/>
        </p:blipFill>
        <p:spPr>
          <a:xfrm>
            <a:off x="5580112" y="2141940"/>
            <a:ext cx="860425" cy="639763"/>
          </a:xfrm>
          <a:prstGeom prst="rect">
            <a:avLst/>
          </a:prstGeom>
          <a:noFill/>
          <a:ln>
            <a:noFill/>
          </a:ln>
        </p:spPr>
      </p:pic>
      <p:pic>
        <p:nvPicPr>
          <p:cNvPr id="655" name="Google Shape;655;p79" descr="Nflag-AP"/>
          <p:cNvPicPr preferRelativeResize="0"/>
          <p:nvPr/>
        </p:nvPicPr>
        <p:blipFill rotWithShape="1">
          <a:blip r:embed="rId5">
            <a:alphaModFix/>
          </a:blip>
          <a:srcRect/>
          <a:stretch/>
        </p:blipFill>
        <p:spPr>
          <a:xfrm rot="10800000" flipH="1">
            <a:off x="6705396" y="2164477"/>
            <a:ext cx="2063824" cy="759441"/>
          </a:xfrm>
          <a:prstGeom prst="rect">
            <a:avLst/>
          </a:prstGeom>
          <a:noFill/>
          <a:ln>
            <a:noFill/>
          </a:ln>
        </p:spPr>
      </p:pic>
      <p:sp>
        <p:nvSpPr>
          <p:cNvPr id="656" name="Google Shape;656;p79"/>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3"/>
                                        </p:tgtEl>
                                        <p:attrNameLst>
                                          <p:attrName>style.visibility</p:attrName>
                                        </p:attrNameLst>
                                      </p:cBhvr>
                                      <p:to>
                                        <p:strVal val="visible"/>
                                      </p:to>
                                    </p:set>
                                    <p:animEffect transition="in" filter="fade">
                                      <p:cBhvr>
                                        <p:cTn id="7" dur="2000"/>
                                        <p:tgtEl>
                                          <p:spTgt spid="653"/>
                                        </p:tgtEl>
                                      </p:cBhvr>
                                    </p:animEffect>
                                  </p:childTnLst>
                                </p:cTn>
                              </p:par>
                              <p:par>
                                <p:cTn id="8" presetID="10" presetClass="entr" presetSubtype="0" fill="hold" nodeType="withEffect">
                                  <p:stCondLst>
                                    <p:cond delay="0"/>
                                  </p:stCondLst>
                                  <p:childTnLst>
                                    <p:set>
                                      <p:cBhvr>
                                        <p:cTn id="9" dur="1" fill="hold">
                                          <p:stCondLst>
                                            <p:cond delay="0"/>
                                          </p:stCondLst>
                                        </p:cTn>
                                        <p:tgtEl>
                                          <p:spTgt spid="654"/>
                                        </p:tgtEl>
                                        <p:attrNameLst>
                                          <p:attrName>style.visibility</p:attrName>
                                        </p:attrNameLst>
                                      </p:cBhvr>
                                      <p:to>
                                        <p:strVal val="visible"/>
                                      </p:to>
                                    </p:set>
                                    <p:animEffect transition="in" filter="fade">
                                      <p:cBhvr>
                                        <p:cTn id="10" dur="2000"/>
                                        <p:tgtEl>
                                          <p:spTgt spid="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0"/>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PROCEDURA DI PARTENZA</a:t>
            </a:r>
            <a:endParaRPr sz="2400" b="1" i="0" u="none" strike="noStrike" cap="none">
              <a:solidFill>
                <a:srgbClr val="0070C0"/>
              </a:solidFill>
              <a:latin typeface="Arial"/>
              <a:ea typeface="Arial"/>
              <a:cs typeface="Arial"/>
              <a:sym typeface="Arial"/>
            </a:endParaRPr>
          </a:p>
        </p:txBody>
      </p:sp>
      <p:sp>
        <p:nvSpPr>
          <p:cNvPr id="663" name="Google Shape;663;p80"/>
          <p:cNvSpPr txBox="1"/>
          <p:nvPr/>
        </p:nvSpPr>
        <p:spPr>
          <a:xfrm>
            <a:off x="1907704" y="1203598"/>
            <a:ext cx="6797652" cy="73866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1F497D"/>
              </a:buClr>
              <a:buSzPts val="2100"/>
              <a:buFont typeface="Arial"/>
              <a:buNone/>
            </a:pPr>
            <a:r>
              <a:rPr lang="it-IT" sz="2100" b="0" i="0" u="none" strike="noStrike" cap="none">
                <a:solidFill>
                  <a:srgbClr val="1F497D"/>
                </a:solidFill>
                <a:latin typeface="Arial"/>
                <a:ea typeface="Arial"/>
                <a:cs typeface="Arial"/>
                <a:sym typeface="Arial"/>
              </a:rPr>
              <a:t>Il </a:t>
            </a:r>
            <a:r>
              <a:rPr lang="it-IT" sz="2100" b="1" i="0" u="none" strike="noStrike" cap="none">
                <a:solidFill>
                  <a:srgbClr val="1F497D"/>
                </a:solidFill>
                <a:latin typeface="Arial"/>
                <a:ea typeface="Arial"/>
                <a:cs typeface="Arial"/>
                <a:sym typeface="Arial"/>
              </a:rPr>
              <a:t>cronometrista</a:t>
            </a:r>
            <a:r>
              <a:rPr lang="it-IT" sz="2100" b="0" i="0" u="none" strike="noStrike" cap="none">
                <a:solidFill>
                  <a:srgbClr val="1F497D"/>
                </a:solidFill>
                <a:latin typeface="Arial"/>
                <a:ea typeface="Arial"/>
                <a:cs typeface="Arial"/>
                <a:sym typeface="Arial"/>
              </a:rPr>
              <a:t>, durante la partenza, è la persona più importante.</a:t>
            </a:r>
            <a:endParaRPr sz="1400" b="0" i="0" u="none" strike="noStrike" cap="none">
              <a:solidFill>
                <a:srgbClr val="000000"/>
              </a:solidFill>
              <a:latin typeface="Arial"/>
              <a:ea typeface="Arial"/>
              <a:cs typeface="Arial"/>
              <a:sym typeface="Arial"/>
            </a:endParaRPr>
          </a:p>
        </p:txBody>
      </p:sp>
      <p:sp>
        <p:nvSpPr>
          <p:cNvPr id="664" name="Google Shape;664;p80"/>
          <p:cNvSpPr/>
          <p:nvPr/>
        </p:nvSpPr>
        <p:spPr>
          <a:xfrm>
            <a:off x="1898993" y="2067694"/>
            <a:ext cx="6993488"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it-IT" sz="2100" b="0" i="0" u="none" strike="noStrike" cap="none">
                <a:solidFill>
                  <a:srgbClr val="000000"/>
                </a:solidFill>
                <a:latin typeface="Arial"/>
                <a:ea typeface="Arial"/>
                <a:cs typeface="Arial"/>
                <a:sym typeface="Arial"/>
              </a:rPr>
              <a:t>Il cronometro è il cuore pulsante d</a:t>
            </a:r>
            <a:r>
              <a:rPr lang="it-IT" sz="2100"/>
              <a:t>el comitato</a:t>
            </a:r>
            <a:r>
              <a:rPr lang="it-IT" sz="2100" b="0" i="0" u="none" strike="noStrike" cap="none">
                <a:solidFill>
                  <a:srgbClr val="000000"/>
                </a:solidFill>
                <a:latin typeface="Arial"/>
                <a:ea typeface="Arial"/>
                <a:cs typeface="Arial"/>
                <a:sym typeface="Arial"/>
              </a:rPr>
              <a:t>. </a:t>
            </a:r>
            <a:br>
              <a:rPr lang="it-IT" sz="2100" b="0" i="0" u="none" strike="noStrike" cap="none">
                <a:solidFill>
                  <a:srgbClr val="000000"/>
                </a:solidFill>
                <a:latin typeface="Arial"/>
                <a:ea typeface="Arial"/>
                <a:cs typeface="Arial"/>
                <a:sym typeface="Arial"/>
              </a:rPr>
            </a:br>
            <a:endParaRPr sz="2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100"/>
              <a:buFont typeface="Arial"/>
              <a:buNone/>
            </a:pPr>
            <a:r>
              <a:rPr lang="it-IT" sz="2100" b="0" i="0" u="none" strike="noStrike" cap="none">
                <a:solidFill>
                  <a:srgbClr val="000000"/>
                </a:solidFill>
                <a:latin typeface="Arial"/>
                <a:ea typeface="Arial"/>
                <a:cs typeface="Arial"/>
                <a:sym typeface="Arial"/>
              </a:rPr>
              <a:t>Questa è la posizione più delicata del Comitato di Regata. Molte partenze sono state rovinate da un cronometrista che si lascia distrarre</a:t>
            </a:r>
            <a:r>
              <a:rPr lang="it-IT" sz="2100"/>
              <a:t> e perde il tempo.</a:t>
            </a:r>
            <a:r>
              <a:rPr lang="it-IT" sz="21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100"/>
              <a:buFont typeface="Arial"/>
              <a:buNone/>
            </a:pPr>
            <a:r>
              <a:rPr lang="it-IT" sz="2100" b="0" i="0" u="none" strike="noStrike" cap="none">
                <a:solidFill>
                  <a:srgbClr val="000000"/>
                </a:solidFill>
                <a:latin typeface="Arial"/>
                <a:ea typeface="Arial"/>
                <a:cs typeface="Arial"/>
                <a:sym typeface="Arial"/>
              </a:rPr>
              <a:t>Si tratta di una posizione che richiede capacità di concentrazione a senso unico e di scandire il tempo in modo chiaro e preciso.</a:t>
            </a:r>
            <a:endParaRPr sz="1400" b="0" i="0" u="none" strike="noStrike" cap="none">
              <a:solidFill>
                <a:srgbClr val="000000"/>
              </a:solidFill>
              <a:latin typeface="Arial"/>
              <a:ea typeface="Arial"/>
              <a:cs typeface="Arial"/>
              <a:sym typeface="Arial"/>
            </a:endParaRPr>
          </a:p>
        </p:txBody>
      </p:sp>
      <p:sp>
        <p:nvSpPr>
          <p:cNvPr id="665" name="Google Shape;665;p80"/>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3">
                                            <p:txEl>
                                              <p:pRg st="0" end="0"/>
                                            </p:txEl>
                                          </p:spTgt>
                                        </p:tgtEl>
                                        <p:attrNameLst>
                                          <p:attrName>style.visibility</p:attrName>
                                        </p:attrNameLst>
                                      </p:cBhvr>
                                      <p:to>
                                        <p:strVal val="visible"/>
                                      </p:to>
                                    </p:set>
                                    <p:animEffect transition="in" filter="fade">
                                      <p:cBhvr>
                                        <p:cTn id="7" dur="3000"/>
                                        <p:tgtEl>
                                          <p:spTgt spid="6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81"/>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AVVISO</a:t>
            </a:r>
            <a:endParaRPr sz="2400" b="1" i="0" u="none" strike="noStrike" cap="none">
              <a:solidFill>
                <a:srgbClr val="0070C0"/>
              </a:solidFill>
              <a:latin typeface="Arial"/>
              <a:ea typeface="Arial"/>
              <a:cs typeface="Arial"/>
              <a:sym typeface="Arial"/>
            </a:endParaRPr>
          </a:p>
        </p:txBody>
      </p:sp>
      <p:sp>
        <p:nvSpPr>
          <p:cNvPr id="672" name="Google Shape;672;p81"/>
          <p:cNvSpPr/>
          <p:nvPr/>
        </p:nvSpPr>
        <p:spPr>
          <a:xfrm>
            <a:off x="877287" y="1307552"/>
            <a:ext cx="6667500" cy="2535109"/>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it-IT" sz="2000" b="0" i="0" u="none" strike="noStrike" cap="none">
                <a:solidFill>
                  <a:srgbClr val="000000"/>
                </a:solidFill>
                <a:latin typeface="Arial"/>
                <a:ea typeface="Arial"/>
                <a:cs typeface="Arial"/>
                <a:sym typeface="Arial"/>
              </a:rPr>
              <a:t>Il primo segnale della sequenza di partenza</a:t>
            </a:r>
            <a:endParaRPr sz="1400" b="0" i="0" u="none" strike="noStrike" cap="none">
              <a:solidFill>
                <a:srgbClr val="000000"/>
              </a:solidFill>
              <a:latin typeface="Arial"/>
              <a:ea typeface="Arial"/>
              <a:cs typeface="Arial"/>
              <a:sym typeface="Arial"/>
            </a:endParaRPr>
          </a:p>
          <a:p>
            <a:pPr marL="622300" marR="0" lvl="1" indent="-290513" algn="just" rtl="0">
              <a:lnSpc>
                <a:spcPct val="100000"/>
              </a:lnSpc>
              <a:spcBef>
                <a:spcPts val="400"/>
              </a:spcBef>
              <a:spcAft>
                <a:spcPts val="0"/>
              </a:spcAft>
              <a:buClr>
                <a:srgbClr val="000000"/>
              </a:buClr>
              <a:buSzPts val="2000"/>
              <a:buFont typeface="Arial"/>
              <a:buChar char="–"/>
            </a:pPr>
            <a:r>
              <a:rPr lang="it-IT" sz="2000" b="0" i="0" u="none" strike="noStrike" cap="none">
                <a:solidFill>
                  <a:srgbClr val="000000"/>
                </a:solidFill>
                <a:latin typeface="Arial"/>
                <a:ea typeface="Arial"/>
                <a:cs typeface="Arial"/>
                <a:sym typeface="Arial"/>
              </a:rPr>
              <a:t>Deve rispettare l’orario previsto dal programma</a:t>
            </a:r>
            <a:endParaRPr sz="1400" b="0" i="0" u="none" strike="noStrike" cap="none">
              <a:solidFill>
                <a:srgbClr val="000000"/>
              </a:solidFill>
              <a:latin typeface="Arial"/>
              <a:ea typeface="Arial"/>
              <a:cs typeface="Arial"/>
              <a:sym typeface="Arial"/>
            </a:endParaRPr>
          </a:p>
          <a:p>
            <a:pPr marL="622300" marR="0" lvl="1" indent="-290513" algn="just" rtl="0">
              <a:lnSpc>
                <a:spcPct val="100000"/>
              </a:lnSpc>
              <a:spcBef>
                <a:spcPts val="400"/>
              </a:spcBef>
              <a:spcAft>
                <a:spcPts val="0"/>
              </a:spcAft>
              <a:buClr>
                <a:srgbClr val="000000"/>
              </a:buClr>
              <a:buSzPts val="2000"/>
              <a:buFont typeface="Arial"/>
              <a:buChar char="–"/>
            </a:pPr>
            <a:r>
              <a:rPr lang="it-IT" sz="2000" b="0" i="0" u="none" strike="noStrike" cap="none">
                <a:solidFill>
                  <a:srgbClr val="000000"/>
                </a:solidFill>
                <a:latin typeface="Arial"/>
                <a:ea typeface="Arial"/>
                <a:cs typeface="Arial"/>
                <a:sym typeface="Arial"/>
              </a:rPr>
              <a:t>E’ il momento in cui i concorrenti sincronizzano il loro “timer”</a:t>
            </a:r>
            <a:endParaRPr sz="1400" b="0" i="0" u="none" strike="noStrike" cap="none">
              <a:solidFill>
                <a:srgbClr val="000000"/>
              </a:solidFill>
              <a:latin typeface="Arial"/>
              <a:ea typeface="Arial"/>
              <a:cs typeface="Arial"/>
              <a:sym typeface="Arial"/>
            </a:endParaRPr>
          </a:p>
          <a:p>
            <a:pPr marL="622300" marR="0" lvl="1" indent="-290513" algn="just" rtl="0">
              <a:lnSpc>
                <a:spcPct val="100000"/>
              </a:lnSpc>
              <a:spcBef>
                <a:spcPts val="400"/>
              </a:spcBef>
              <a:spcAft>
                <a:spcPts val="0"/>
              </a:spcAft>
              <a:buClr>
                <a:srgbClr val="000000"/>
              </a:buClr>
              <a:buSzPts val="2000"/>
              <a:buFont typeface="Arial"/>
              <a:buChar char="–"/>
            </a:pPr>
            <a:r>
              <a:rPr lang="it-IT" sz="2000" b="0" i="0" u="none" strike="noStrike" cap="none">
                <a:solidFill>
                  <a:srgbClr val="000000"/>
                </a:solidFill>
                <a:latin typeface="Arial"/>
                <a:ea typeface="Arial"/>
                <a:cs typeface="Arial"/>
                <a:sym typeface="Arial"/>
              </a:rPr>
              <a:t>Usare preferibilmente la bandiera della classe</a:t>
            </a:r>
            <a:endParaRPr sz="1400" b="0" i="0" u="none" strike="noStrike" cap="none">
              <a:solidFill>
                <a:srgbClr val="000000"/>
              </a:solidFill>
              <a:latin typeface="Arial"/>
              <a:ea typeface="Arial"/>
              <a:cs typeface="Arial"/>
              <a:sym typeface="Arial"/>
            </a:endParaRPr>
          </a:p>
          <a:p>
            <a:pPr marL="622300" marR="0" lvl="1" indent="-290513" algn="just" rtl="0">
              <a:lnSpc>
                <a:spcPct val="100000"/>
              </a:lnSpc>
              <a:spcBef>
                <a:spcPts val="400"/>
              </a:spcBef>
              <a:spcAft>
                <a:spcPts val="0"/>
              </a:spcAft>
              <a:buClr>
                <a:srgbClr val="000000"/>
              </a:buClr>
              <a:buSzPts val="2000"/>
              <a:buFont typeface="Arial"/>
              <a:buChar char="–"/>
            </a:pPr>
            <a:r>
              <a:rPr lang="it-IT" sz="2000" b="0" i="0" u="none" strike="noStrike" cap="none">
                <a:solidFill>
                  <a:srgbClr val="000000"/>
                </a:solidFill>
                <a:latin typeface="Arial"/>
                <a:ea typeface="Arial"/>
                <a:cs typeface="Arial"/>
                <a:sym typeface="Arial"/>
              </a:rPr>
              <a:t>Deve essere accompagnato da un segnale acustico</a:t>
            </a:r>
            <a:endParaRPr sz="1400" b="0" i="0" u="none" strike="noStrike" cap="none">
              <a:solidFill>
                <a:srgbClr val="000000"/>
              </a:solidFill>
              <a:latin typeface="Arial"/>
              <a:ea typeface="Arial"/>
              <a:cs typeface="Arial"/>
              <a:sym typeface="Arial"/>
            </a:endParaRPr>
          </a:p>
          <a:p>
            <a:pPr marL="622300" marR="0" lvl="1" indent="-290513" algn="just" rtl="0">
              <a:lnSpc>
                <a:spcPct val="100000"/>
              </a:lnSpc>
              <a:spcBef>
                <a:spcPts val="400"/>
              </a:spcBef>
              <a:spcAft>
                <a:spcPts val="0"/>
              </a:spcAft>
              <a:buClr>
                <a:srgbClr val="000000"/>
              </a:buClr>
              <a:buSzPts val="2000"/>
              <a:buFont typeface="Arial"/>
              <a:buChar char="–"/>
            </a:pPr>
            <a:r>
              <a:rPr lang="it-IT" sz="2000" b="0" i="0" u="none" strike="noStrike" cap="none">
                <a:solidFill>
                  <a:srgbClr val="000000"/>
                </a:solidFill>
                <a:latin typeface="Arial"/>
                <a:ea typeface="Arial"/>
                <a:cs typeface="Arial"/>
                <a:sym typeface="Arial"/>
              </a:rPr>
              <a:t>Comunicazione per radio (al controstarter)</a:t>
            </a:r>
            <a:endParaRPr sz="1400" b="0" i="0" u="none" strike="noStrike" cap="none">
              <a:solidFill>
                <a:srgbClr val="000000"/>
              </a:solidFill>
              <a:latin typeface="Arial"/>
              <a:ea typeface="Arial"/>
              <a:cs typeface="Arial"/>
              <a:sym typeface="Arial"/>
            </a:endParaRPr>
          </a:p>
        </p:txBody>
      </p:sp>
      <p:pic>
        <p:nvPicPr>
          <p:cNvPr id="673" name="Google Shape;673;p81" descr="Laser1 - white on red"/>
          <p:cNvPicPr preferRelativeResize="0"/>
          <p:nvPr/>
        </p:nvPicPr>
        <p:blipFill rotWithShape="1">
          <a:blip r:embed="rId3">
            <a:alphaModFix/>
          </a:blip>
          <a:srcRect/>
          <a:stretch/>
        </p:blipFill>
        <p:spPr>
          <a:xfrm>
            <a:off x="7797800" y="1382036"/>
            <a:ext cx="1108075" cy="681037"/>
          </a:xfrm>
          <a:prstGeom prst="rect">
            <a:avLst/>
          </a:prstGeom>
          <a:noFill/>
          <a:ln>
            <a:noFill/>
          </a:ln>
        </p:spPr>
      </p:pic>
      <p:pic>
        <p:nvPicPr>
          <p:cNvPr id="674" name="Google Shape;674;p81" descr="420"/>
          <p:cNvPicPr preferRelativeResize="0"/>
          <p:nvPr/>
        </p:nvPicPr>
        <p:blipFill rotWithShape="1">
          <a:blip r:embed="rId4">
            <a:alphaModFix/>
          </a:blip>
          <a:srcRect/>
          <a:stretch/>
        </p:blipFill>
        <p:spPr>
          <a:xfrm>
            <a:off x="7794625" y="3144161"/>
            <a:ext cx="1079500" cy="698500"/>
          </a:xfrm>
          <a:prstGeom prst="rect">
            <a:avLst/>
          </a:prstGeom>
          <a:noFill/>
          <a:ln>
            <a:noFill/>
          </a:ln>
        </p:spPr>
      </p:pic>
      <p:grpSp>
        <p:nvGrpSpPr>
          <p:cNvPr id="675" name="Google Shape;675;p81"/>
          <p:cNvGrpSpPr/>
          <p:nvPr/>
        </p:nvGrpSpPr>
        <p:grpSpPr>
          <a:xfrm>
            <a:off x="7799388" y="2267861"/>
            <a:ext cx="1054100" cy="677862"/>
            <a:chOff x="2057" y="3466"/>
            <a:chExt cx="664" cy="427"/>
          </a:xfrm>
        </p:grpSpPr>
        <p:pic>
          <p:nvPicPr>
            <p:cNvPr id="676" name="Google Shape;676;p81" descr="aico"/>
            <p:cNvPicPr preferRelativeResize="0"/>
            <p:nvPr/>
          </p:nvPicPr>
          <p:blipFill rotWithShape="1">
            <a:blip r:embed="rId5">
              <a:alphaModFix/>
            </a:blip>
            <a:srcRect/>
            <a:stretch/>
          </p:blipFill>
          <p:spPr>
            <a:xfrm>
              <a:off x="2262" y="3505"/>
              <a:ext cx="292" cy="352"/>
            </a:xfrm>
            <a:prstGeom prst="rect">
              <a:avLst/>
            </a:prstGeom>
            <a:noFill/>
            <a:ln>
              <a:noFill/>
            </a:ln>
          </p:spPr>
        </p:pic>
        <p:sp>
          <p:nvSpPr>
            <p:cNvPr id="677" name="Google Shape;677;p81"/>
            <p:cNvSpPr/>
            <p:nvPr/>
          </p:nvSpPr>
          <p:spPr>
            <a:xfrm>
              <a:off x="2057" y="3466"/>
              <a:ext cx="664" cy="427"/>
            </a:xfrm>
            <a:prstGeom prst="rect">
              <a:avLst/>
            </a:prstGeom>
            <a:noFill/>
            <a:ln w="9525" cap="flat" cmpd="sng">
              <a:solidFill>
                <a:srgbClr val="9696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678" name="Google Shape;678;p81"/>
          <p:cNvSpPr/>
          <p:nvPr/>
        </p:nvSpPr>
        <p:spPr>
          <a:xfrm>
            <a:off x="1023541" y="3917203"/>
            <a:ext cx="7358856"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Quando ?</a:t>
            </a:r>
            <a:r>
              <a:rPr lang="it-IT" sz="2200" b="0" i="0" u="none" strike="noStrike" cap="none">
                <a:solidFill>
                  <a:srgbClr val="000000"/>
                </a:solidFill>
                <a:latin typeface="Arial"/>
                <a:ea typeface="Arial"/>
                <a:cs typeface="Arial"/>
                <a:sym typeface="Arial"/>
              </a:rPr>
              <a:t> 	all’orario programmato</a:t>
            </a:r>
            <a:endParaRPr sz="1400" b="0" i="0" u="none" strike="noStrike" cap="none">
              <a:solidFill>
                <a:srgbClr val="000000"/>
              </a:solidFill>
              <a:latin typeface="Arial"/>
              <a:ea typeface="Arial"/>
              <a:cs typeface="Arial"/>
              <a:sym typeface="Arial"/>
            </a:endParaRPr>
          </a:p>
          <a:p>
            <a:pPr marL="1795463" marR="0" lvl="0" indent="-1795463"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Metodo </a:t>
            </a:r>
            <a:r>
              <a:rPr lang="it-IT" sz="2200" b="0" i="0" u="none" strike="noStrike" cap="none">
                <a:solidFill>
                  <a:srgbClr val="000000"/>
                </a:solidFill>
                <a:latin typeface="Arial"/>
                <a:ea typeface="Arial"/>
                <a:cs typeface="Arial"/>
                <a:sym typeface="Arial"/>
              </a:rPr>
              <a:t>	esposizione della bandiera di classe con 1 segnale acustico</a:t>
            </a:r>
            <a:endParaRPr sz="1400" b="0" i="0" u="none" strike="noStrike" cap="none">
              <a:solidFill>
                <a:srgbClr val="000000"/>
              </a:solidFill>
              <a:latin typeface="Arial"/>
              <a:ea typeface="Arial"/>
              <a:cs typeface="Arial"/>
              <a:sym typeface="Arial"/>
            </a:endParaRPr>
          </a:p>
        </p:txBody>
      </p:sp>
      <p:sp>
        <p:nvSpPr>
          <p:cNvPr id="679" name="Google Shape;679;p81"/>
          <p:cNvSpPr/>
          <p:nvPr/>
        </p:nvSpPr>
        <p:spPr>
          <a:xfrm>
            <a:off x="2662238" y="693062"/>
            <a:ext cx="4652962" cy="4619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IL SEGNALE D’AVVISO:  -5’</a:t>
            </a:r>
            <a:endParaRPr sz="2400" b="1" i="0" u="none" strike="noStrike" cap="none">
              <a:solidFill>
                <a:srgbClr val="000000"/>
              </a:solidFill>
              <a:latin typeface="Arial"/>
              <a:ea typeface="Arial"/>
              <a:cs typeface="Arial"/>
              <a:sym typeface="Arial"/>
            </a:endParaRPr>
          </a:p>
        </p:txBody>
      </p:sp>
      <p:sp>
        <p:nvSpPr>
          <p:cNvPr id="680" name="Google Shape;680;p81"/>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55</a:t>
            </a:fld>
            <a:endParaRPr/>
          </a:p>
        </p:txBody>
      </p:sp>
      <p:pic>
        <p:nvPicPr>
          <p:cNvPr id="681" name="Google Shape;681;p81" descr="HORN"/>
          <p:cNvPicPr preferRelativeResize="0"/>
          <p:nvPr/>
        </p:nvPicPr>
        <p:blipFill rotWithShape="1">
          <a:blip r:embed="rId6">
            <a:alphaModFix/>
          </a:blip>
          <a:srcRect/>
          <a:stretch/>
        </p:blipFill>
        <p:spPr>
          <a:xfrm>
            <a:off x="7896230" y="537491"/>
            <a:ext cx="860425" cy="6397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73"/>
                                        </p:tgtEl>
                                        <p:attrNameLst>
                                          <p:attrName>style.visibility</p:attrName>
                                        </p:attrNameLst>
                                      </p:cBhvr>
                                      <p:to>
                                        <p:strVal val="visible"/>
                                      </p:to>
                                    </p:set>
                                    <p:anim calcmode="lin" valueType="num">
                                      <p:cBhvr additive="base">
                                        <p:cTn id="7" dur="2000"/>
                                        <p:tgtEl>
                                          <p:spTgt spid="67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674"/>
                                        </p:tgtEl>
                                        <p:attrNameLst>
                                          <p:attrName>style.visibility</p:attrName>
                                        </p:attrNameLst>
                                      </p:cBhvr>
                                      <p:to>
                                        <p:strVal val="visible"/>
                                      </p:to>
                                    </p:set>
                                    <p:anim calcmode="lin" valueType="num">
                                      <p:cBhvr additive="base">
                                        <p:cTn id="10" dur="2000"/>
                                        <p:tgtEl>
                                          <p:spTgt spid="674"/>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675"/>
                                        </p:tgtEl>
                                        <p:attrNameLst>
                                          <p:attrName>style.visibility</p:attrName>
                                        </p:attrNameLst>
                                      </p:cBhvr>
                                      <p:to>
                                        <p:strVal val="visible"/>
                                      </p:to>
                                    </p:set>
                                    <p:anim calcmode="lin" valueType="num">
                                      <p:cBhvr additive="base">
                                        <p:cTn id="13" dur="2000"/>
                                        <p:tgtEl>
                                          <p:spTgt spid="6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82"/>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PREPARATORIO</a:t>
            </a:r>
            <a:endParaRPr sz="2400" b="1" i="0" u="none" strike="noStrike" cap="none">
              <a:solidFill>
                <a:srgbClr val="0070C0"/>
              </a:solidFill>
              <a:latin typeface="Arial"/>
              <a:ea typeface="Arial"/>
              <a:cs typeface="Arial"/>
              <a:sym typeface="Arial"/>
            </a:endParaRPr>
          </a:p>
        </p:txBody>
      </p:sp>
      <p:sp>
        <p:nvSpPr>
          <p:cNvPr id="688" name="Google Shape;688;p82"/>
          <p:cNvSpPr/>
          <p:nvPr/>
        </p:nvSpPr>
        <p:spPr>
          <a:xfrm>
            <a:off x="2123728" y="771550"/>
            <a:ext cx="5699125" cy="4619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IL SEGNALE PREPARATORIO: - 4’</a:t>
            </a:r>
            <a:endParaRPr sz="1400" b="0" i="0" u="none" strike="noStrike" cap="none">
              <a:solidFill>
                <a:srgbClr val="000000"/>
              </a:solidFill>
              <a:latin typeface="Arial"/>
              <a:ea typeface="Arial"/>
              <a:cs typeface="Arial"/>
              <a:sym typeface="Arial"/>
            </a:endParaRPr>
          </a:p>
        </p:txBody>
      </p:sp>
      <p:sp>
        <p:nvSpPr>
          <p:cNvPr id="689" name="Google Shape;689;p82"/>
          <p:cNvSpPr/>
          <p:nvPr/>
        </p:nvSpPr>
        <p:spPr>
          <a:xfrm>
            <a:off x="1093788" y="4004263"/>
            <a:ext cx="7654676"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Quando ? </a:t>
            </a:r>
            <a:r>
              <a:rPr lang="it-IT" sz="2200" b="0" i="0" u="none" strike="noStrike" cap="none">
                <a:solidFill>
                  <a:srgbClr val="000000"/>
                </a:solidFill>
                <a:latin typeface="Arial"/>
                <a:ea typeface="Arial"/>
                <a:cs typeface="Arial"/>
                <a:sym typeface="Arial"/>
              </a:rPr>
              <a:t>	avviso + 1</a:t>
            </a:r>
            <a:endParaRPr sz="1400" b="0" i="0" u="none" strike="noStrike" cap="none">
              <a:solidFill>
                <a:srgbClr val="000000"/>
              </a:solidFill>
              <a:latin typeface="Arial"/>
              <a:ea typeface="Arial"/>
              <a:cs typeface="Arial"/>
              <a:sym typeface="Arial"/>
            </a:endParaRPr>
          </a:p>
          <a:p>
            <a:pPr marL="1795463" marR="0" lvl="0" indent="-1795463"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Metodo</a:t>
            </a:r>
            <a:r>
              <a:rPr lang="it-IT" sz="2200" b="0" i="0" u="none" strike="noStrike" cap="none">
                <a:solidFill>
                  <a:srgbClr val="000000"/>
                </a:solidFill>
                <a:latin typeface="Arial"/>
                <a:ea typeface="Arial"/>
                <a:cs typeface="Arial"/>
                <a:sym typeface="Arial"/>
              </a:rPr>
              <a:t> 	esposizione della bandiera con 1 segnale acustico</a:t>
            </a:r>
            <a:endParaRPr sz="1400" b="0" i="0" u="none" strike="noStrike" cap="none">
              <a:solidFill>
                <a:srgbClr val="000000"/>
              </a:solidFill>
              <a:latin typeface="Arial"/>
              <a:ea typeface="Arial"/>
              <a:cs typeface="Arial"/>
              <a:sym typeface="Arial"/>
            </a:endParaRPr>
          </a:p>
        </p:txBody>
      </p:sp>
      <p:sp>
        <p:nvSpPr>
          <p:cNvPr id="690" name="Google Shape;690;p82"/>
          <p:cNvSpPr/>
          <p:nvPr/>
        </p:nvSpPr>
        <p:spPr>
          <a:xfrm>
            <a:off x="1093350" y="1732076"/>
            <a:ext cx="7759800" cy="2060700"/>
          </a:xfrm>
          <a:prstGeom prst="rect">
            <a:avLst/>
          </a:prstGeom>
          <a:noFill/>
          <a:ln>
            <a:noFill/>
          </a:ln>
        </p:spPr>
        <p:txBody>
          <a:bodyPr spcFirstLastPara="1" wrap="square" lIns="91425" tIns="45700" rIns="91425" bIns="45700" anchor="t" anchorCtr="0">
            <a:noAutofit/>
          </a:bodyPr>
          <a:lstStyle/>
          <a:p>
            <a:pPr marL="457200" marR="0" lvl="0" indent="-368300" algn="just" rtl="0">
              <a:lnSpc>
                <a:spcPct val="100000"/>
              </a:lnSpc>
              <a:spcBef>
                <a:spcPts val="0"/>
              </a:spcBef>
              <a:spcAft>
                <a:spcPts val="0"/>
              </a:spcAft>
              <a:buClr>
                <a:srgbClr val="002060"/>
              </a:buClr>
              <a:buSzPts val="2200"/>
              <a:buChar char="●"/>
            </a:pPr>
            <a:r>
              <a:rPr lang="it-IT" sz="2200" b="1">
                <a:solidFill>
                  <a:srgbClr val="002060"/>
                </a:solidFill>
              </a:rPr>
              <a:t>Con questo segnale il CdR informa quale tipo di partenza verrà dato.</a:t>
            </a:r>
            <a:endParaRPr sz="2200" b="1" i="0" u="none" strike="noStrike" cap="none">
              <a:solidFill>
                <a:srgbClr val="000000"/>
              </a:solidFill>
              <a:latin typeface="Arial"/>
              <a:ea typeface="Arial"/>
              <a:cs typeface="Arial"/>
              <a:sym typeface="Arial"/>
            </a:endParaRPr>
          </a:p>
          <a:p>
            <a:pPr marL="457200" marR="0" lvl="0" indent="-368300" algn="l" rtl="0">
              <a:lnSpc>
                <a:spcPct val="100000"/>
              </a:lnSpc>
              <a:spcBef>
                <a:spcPts val="0"/>
              </a:spcBef>
              <a:spcAft>
                <a:spcPts val="0"/>
              </a:spcAft>
              <a:buClr>
                <a:srgbClr val="000000"/>
              </a:buClr>
              <a:buSzPts val="2200"/>
              <a:buFont typeface="Arial"/>
              <a:buChar char="●"/>
            </a:pPr>
            <a:r>
              <a:rPr lang="it-IT" sz="2200" b="1" i="0" u="none" strike="noStrike" cap="none">
                <a:solidFill>
                  <a:srgbClr val="000000"/>
                </a:solidFill>
                <a:latin typeface="Arial"/>
                <a:ea typeface="Arial"/>
                <a:cs typeface="Arial"/>
                <a:sym typeface="Arial"/>
              </a:rPr>
              <a:t>Non si può più modificare la linea di partenza</a:t>
            </a:r>
            <a:endParaRPr sz="1400" b="0" i="0" u="none" strike="noStrike" cap="none">
              <a:solidFill>
                <a:srgbClr val="000000"/>
              </a:solidFill>
              <a:latin typeface="Arial"/>
              <a:ea typeface="Arial"/>
              <a:cs typeface="Arial"/>
              <a:sym typeface="Arial"/>
            </a:endParaRPr>
          </a:p>
          <a:p>
            <a:pPr marL="457200" marR="0" lvl="0" indent="-368300" algn="l" rtl="0">
              <a:lnSpc>
                <a:spcPct val="100000"/>
              </a:lnSpc>
              <a:spcBef>
                <a:spcPts val="0"/>
              </a:spcBef>
              <a:spcAft>
                <a:spcPts val="0"/>
              </a:spcAft>
              <a:buClr>
                <a:srgbClr val="000000"/>
              </a:buClr>
              <a:buSzPts val="2200"/>
              <a:buFont typeface="Arial"/>
              <a:buChar char="●"/>
            </a:pPr>
            <a:r>
              <a:rPr lang="it-IT" sz="2200" b="1" i="0" u="none" strike="noStrike" cap="none">
                <a:solidFill>
                  <a:srgbClr val="000000"/>
                </a:solidFill>
                <a:latin typeface="Arial"/>
                <a:ea typeface="Arial"/>
                <a:cs typeface="Arial"/>
                <a:sym typeface="Arial"/>
              </a:rPr>
              <a:t>Entrano in vigore le regole di rotta</a:t>
            </a:r>
            <a:endParaRPr sz="1400" b="0" i="0" u="none" strike="noStrike" cap="none">
              <a:solidFill>
                <a:srgbClr val="000000"/>
              </a:solidFill>
              <a:latin typeface="Arial"/>
              <a:ea typeface="Arial"/>
              <a:cs typeface="Arial"/>
              <a:sym typeface="Arial"/>
            </a:endParaRPr>
          </a:p>
          <a:p>
            <a:pPr marL="457200" marR="0" lvl="0" indent="-368300" algn="l" rtl="0">
              <a:lnSpc>
                <a:spcPct val="100000"/>
              </a:lnSpc>
              <a:spcBef>
                <a:spcPts val="0"/>
              </a:spcBef>
              <a:spcAft>
                <a:spcPts val="0"/>
              </a:spcAft>
              <a:buClr>
                <a:srgbClr val="000000"/>
              </a:buClr>
              <a:buSzPts val="2200"/>
              <a:buFont typeface="Arial"/>
              <a:buChar char="●"/>
            </a:pPr>
            <a:r>
              <a:rPr lang="it-IT" sz="2200" b="1" i="0" u="none" strike="noStrike" cap="none">
                <a:solidFill>
                  <a:srgbClr val="000000"/>
                </a:solidFill>
                <a:latin typeface="Arial"/>
                <a:ea typeface="Arial"/>
                <a:cs typeface="Arial"/>
                <a:sym typeface="Arial"/>
              </a:rPr>
              <a:t>Entra in vigore la RRS 42</a:t>
            </a:r>
            <a:endParaRPr sz="1400" b="0" i="0" u="none" strike="noStrike" cap="none">
              <a:solidFill>
                <a:srgbClr val="000000"/>
              </a:solidFill>
              <a:latin typeface="Arial"/>
              <a:ea typeface="Arial"/>
              <a:cs typeface="Arial"/>
              <a:sym typeface="Arial"/>
            </a:endParaRPr>
          </a:p>
        </p:txBody>
      </p:sp>
      <p:sp>
        <p:nvSpPr>
          <p:cNvPr id="691" name="Google Shape;691;p82"/>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56</a:t>
            </a:fld>
            <a:endParaRPr/>
          </a:p>
        </p:txBody>
      </p:sp>
      <p:pic>
        <p:nvPicPr>
          <p:cNvPr id="692" name="Google Shape;692;p82" descr="HORN"/>
          <p:cNvPicPr preferRelativeResize="0"/>
          <p:nvPr/>
        </p:nvPicPr>
        <p:blipFill rotWithShape="1">
          <a:blip r:embed="rId3">
            <a:alphaModFix/>
          </a:blip>
          <a:srcRect/>
          <a:stretch/>
        </p:blipFill>
        <p:spPr>
          <a:xfrm>
            <a:off x="7573100" y="477249"/>
            <a:ext cx="860425" cy="7694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3"/>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PREPARATORIO</a:t>
            </a:r>
            <a:endParaRPr sz="2400" b="1" i="0" u="none" strike="noStrike" cap="none">
              <a:solidFill>
                <a:srgbClr val="0070C0"/>
              </a:solidFill>
              <a:latin typeface="Arial"/>
              <a:ea typeface="Arial"/>
              <a:cs typeface="Arial"/>
              <a:sym typeface="Arial"/>
            </a:endParaRPr>
          </a:p>
        </p:txBody>
      </p:sp>
      <p:sp>
        <p:nvSpPr>
          <p:cNvPr id="699" name="Google Shape;699;p83"/>
          <p:cNvSpPr/>
          <p:nvPr/>
        </p:nvSpPr>
        <p:spPr>
          <a:xfrm>
            <a:off x="1922325" y="771550"/>
            <a:ext cx="67644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a:t>AMMAINA</a:t>
            </a:r>
            <a:r>
              <a:rPr lang="it-IT" sz="2400" b="1" i="0" u="none" strike="noStrike" cap="none">
                <a:solidFill>
                  <a:srgbClr val="000000"/>
                </a:solidFill>
                <a:latin typeface="Arial"/>
                <a:ea typeface="Arial"/>
                <a:cs typeface="Arial"/>
                <a:sym typeface="Arial"/>
              </a:rPr>
              <a:t>  </a:t>
            </a:r>
            <a:r>
              <a:rPr lang="it-IT" sz="2400" b="1"/>
              <a:t>SEGNALE PREPARATORIO</a:t>
            </a:r>
            <a:r>
              <a:rPr lang="it-IT" sz="2400" b="1" i="0" u="none" strike="noStrike" cap="none">
                <a:solidFill>
                  <a:srgbClr val="000000"/>
                </a:solidFill>
                <a:latin typeface="Arial"/>
                <a:ea typeface="Arial"/>
                <a:cs typeface="Arial"/>
                <a:sym typeface="Arial"/>
              </a:rPr>
              <a:t>: -1’</a:t>
            </a:r>
            <a:endParaRPr sz="1400" b="0" i="0" u="none" strike="noStrike" cap="none">
              <a:solidFill>
                <a:srgbClr val="000000"/>
              </a:solidFill>
              <a:latin typeface="Arial"/>
              <a:ea typeface="Arial"/>
              <a:cs typeface="Arial"/>
              <a:sym typeface="Arial"/>
            </a:endParaRPr>
          </a:p>
        </p:txBody>
      </p:sp>
      <p:sp>
        <p:nvSpPr>
          <p:cNvPr id="700" name="Google Shape;700;p83"/>
          <p:cNvSpPr/>
          <p:nvPr/>
        </p:nvSpPr>
        <p:spPr>
          <a:xfrm>
            <a:off x="1093354" y="1654147"/>
            <a:ext cx="7759800" cy="2462100"/>
          </a:xfrm>
          <a:prstGeom prst="rect">
            <a:avLst/>
          </a:prstGeom>
          <a:noFill/>
          <a:ln>
            <a:noFill/>
          </a:ln>
        </p:spPr>
        <p:txBody>
          <a:bodyPr spcFirstLastPara="1" wrap="square" lIns="91425" tIns="45700" rIns="91425" bIns="45700" anchor="t" anchorCtr="0">
            <a:noAutofit/>
          </a:bodyPr>
          <a:lstStyle/>
          <a:p>
            <a:pPr marL="457200" marR="0" lvl="0" indent="-368300" algn="just" rtl="0">
              <a:lnSpc>
                <a:spcPct val="100000"/>
              </a:lnSpc>
              <a:spcBef>
                <a:spcPts val="0"/>
              </a:spcBef>
              <a:spcAft>
                <a:spcPts val="0"/>
              </a:spcAft>
              <a:buClr>
                <a:srgbClr val="002060"/>
              </a:buClr>
              <a:buSzPts val="2200"/>
              <a:buChar char="●"/>
            </a:pPr>
            <a:r>
              <a:rPr lang="it-IT" sz="2200" b="1">
                <a:solidFill>
                  <a:srgbClr val="002060"/>
                </a:solidFill>
              </a:rPr>
              <a:t>Inizia l’ultimo minuto prima della partenza</a:t>
            </a:r>
            <a:endParaRPr sz="2200" b="1">
              <a:solidFill>
                <a:srgbClr val="002060"/>
              </a:solidFill>
            </a:endParaRPr>
          </a:p>
          <a:p>
            <a:pPr marL="457200" marR="0" lvl="0" indent="-368300" algn="just" rtl="0">
              <a:lnSpc>
                <a:spcPct val="100000"/>
              </a:lnSpc>
              <a:spcBef>
                <a:spcPts val="0"/>
              </a:spcBef>
              <a:spcAft>
                <a:spcPts val="0"/>
              </a:spcAft>
              <a:buClr>
                <a:srgbClr val="002060"/>
              </a:buClr>
              <a:buSzPts val="2200"/>
              <a:buChar char="●"/>
            </a:pPr>
            <a:r>
              <a:rPr lang="it-IT" sz="2200" b="1">
                <a:solidFill>
                  <a:srgbClr val="002060"/>
                </a:solidFill>
              </a:rPr>
              <a:t>Momento molto delicato per controllare le barche oltre la linea di partenza</a:t>
            </a:r>
            <a:endParaRPr sz="2200" b="1">
              <a:solidFill>
                <a:srgbClr val="002060"/>
              </a:solidFill>
            </a:endParaRPr>
          </a:p>
          <a:p>
            <a:pPr marL="457200" marR="0" lvl="0" indent="-368300" algn="just" rtl="0">
              <a:lnSpc>
                <a:spcPct val="100000"/>
              </a:lnSpc>
              <a:spcBef>
                <a:spcPts val="0"/>
              </a:spcBef>
              <a:spcAft>
                <a:spcPts val="0"/>
              </a:spcAft>
              <a:buSzPts val="2200"/>
              <a:buChar char="●"/>
            </a:pPr>
            <a:r>
              <a:rPr lang="it-IT" sz="2200" b="1">
                <a:solidFill>
                  <a:srgbClr val="002060"/>
                </a:solidFill>
              </a:rPr>
              <a:t>Un componente del CdR, di solito il Presidente controlla la linea di partenza e registra</a:t>
            </a:r>
            <a:r>
              <a:rPr lang="it-IT" sz="2200" b="1">
                <a:solidFill>
                  <a:schemeClr val="dk1"/>
                </a:solidFill>
              </a:rPr>
              <a:t> in continuo gli ultimi 90 secondi</a:t>
            </a:r>
            <a:endParaRPr sz="2200" b="1">
              <a:solidFill>
                <a:srgbClr val="002060"/>
              </a:solidFill>
            </a:endParaRPr>
          </a:p>
        </p:txBody>
      </p:sp>
      <p:sp>
        <p:nvSpPr>
          <p:cNvPr id="701" name="Google Shape;701;p83"/>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57</a:t>
            </a:fld>
            <a:endParaRPr/>
          </a:p>
        </p:txBody>
      </p:sp>
      <p:sp>
        <p:nvSpPr>
          <p:cNvPr id="702" name="Google Shape;702;p83"/>
          <p:cNvSpPr/>
          <p:nvPr/>
        </p:nvSpPr>
        <p:spPr>
          <a:xfrm>
            <a:off x="1259632" y="3984034"/>
            <a:ext cx="7738690"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Quando ?</a:t>
            </a:r>
            <a:r>
              <a:rPr lang="it-IT" sz="2200" b="0" i="0" u="none" strike="noStrike" cap="none">
                <a:solidFill>
                  <a:srgbClr val="000000"/>
                </a:solidFill>
                <a:latin typeface="Arial"/>
                <a:ea typeface="Arial"/>
                <a:cs typeface="Arial"/>
                <a:sym typeface="Arial"/>
              </a:rPr>
              <a:t> 	avviso + 4</a:t>
            </a:r>
            <a:endParaRPr sz="1400" b="0" i="0" u="none" strike="noStrike" cap="none">
              <a:solidFill>
                <a:srgbClr val="000000"/>
              </a:solidFill>
              <a:latin typeface="Arial"/>
              <a:ea typeface="Arial"/>
              <a:cs typeface="Arial"/>
              <a:sym typeface="Arial"/>
            </a:endParaRPr>
          </a:p>
          <a:p>
            <a:pPr marL="1795463" marR="0" lvl="0" indent="-1795463"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Metodo </a:t>
            </a:r>
            <a:r>
              <a:rPr lang="it-IT" sz="2200" b="0" i="0" u="none" strike="noStrike" cap="none">
                <a:solidFill>
                  <a:srgbClr val="000000"/>
                </a:solidFill>
                <a:latin typeface="Arial"/>
                <a:ea typeface="Arial"/>
                <a:cs typeface="Arial"/>
                <a:sym typeface="Arial"/>
              </a:rPr>
              <a:t>	si ammaina il segnale preparatorio con 1 segnale acustico (lungo)</a:t>
            </a:r>
            <a:endParaRPr sz="1400" b="0" i="0" u="none" strike="noStrike" cap="none">
              <a:solidFill>
                <a:srgbClr val="000000"/>
              </a:solidFill>
              <a:latin typeface="Arial"/>
              <a:ea typeface="Arial"/>
              <a:cs typeface="Arial"/>
              <a:sym typeface="Arial"/>
            </a:endParaRPr>
          </a:p>
        </p:txBody>
      </p:sp>
      <p:pic>
        <p:nvPicPr>
          <p:cNvPr id="703" name="Google Shape;703;p83" descr="HORN"/>
          <p:cNvPicPr preferRelativeResize="0"/>
          <p:nvPr/>
        </p:nvPicPr>
        <p:blipFill rotWithShape="1">
          <a:blip r:embed="rId3">
            <a:alphaModFix/>
          </a:blip>
          <a:srcRect/>
          <a:stretch/>
        </p:blipFill>
        <p:spPr>
          <a:xfrm>
            <a:off x="7826375" y="1126699"/>
            <a:ext cx="860425" cy="7694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84"/>
          <p:cNvSpPr txBox="1"/>
          <p:nvPr/>
        </p:nvSpPr>
        <p:spPr>
          <a:xfrm>
            <a:off x="1259632" y="274638"/>
            <a:ext cx="74271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PARTENZA</a:t>
            </a:r>
            <a:endParaRPr sz="2400" b="1" i="0" u="none" strike="noStrike" cap="none">
              <a:solidFill>
                <a:srgbClr val="0070C0"/>
              </a:solidFill>
              <a:latin typeface="Arial"/>
              <a:ea typeface="Arial"/>
              <a:cs typeface="Arial"/>
              <a:sym typeface="Arial"/>
            </a:endParaRPr>
          </a:p>
        </p:txBody>
      </p:sp>
      <p:sp>
        <p:nvSpPr>
          <p:cNvPr id="710" name="Google Shape;710;p84"/>
          <p:cNvSpPr/>
          <p:nvPr/>
        </p:nvSpPr>
        <p:spPr>
          <a:xfrm>
            <a:off x="2051720" y="843558"/>
            <a:ext cx="56991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IL SEGNALE DI PARTENZA</a:t>
            </a:r>
            <a:endParaRPr sz="1400" b="0" i="0" u="none" strike="noStrike" cap="none">
              <a:solidFill>
                <a:srgbClr val="000000"/>
              </a:solidFill>
              <a:latin typeface="Arial"/>
              <a:ea typeface="Arial"/>
              <a:cs typeface="Arial"/>
              <a:sym typeface="Arial"/>
            </a:endParaRPr>
          </a:p>
        </p:txBody>
      </p:sp>
      <p:sp>
        <p:nvSpPr>
          <p:cNvPr id="711" name="Google Shape;711;p84"/>
          <p:cNvSpPr/>
          <p:nvPr/>
        </p:nvSpPr>
        <p:spPr>
          <a:xfrm>
            <a:off x="1259632" y="3984034"/>
            <a:ext cx="77388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Quando ?</a:t>
            </a:r>
            <a:r>
              <a:rPr lang="it-IT" sz="2200" b="0" i="0" u="none" strike="noStrike" cap="none">
                <a:solidFill>
                  <a:srgbClr val="000000"/>
                </a:solidFill>
                <a:latin typeface="Arial"/>
                <a:ea typeface="Arial"/>
                <a:cs typeface="Arial"/>
                <a:sym typeface="Arial"/>
              </a:rPr>
              <a:t> 	avviso + 5</a:t>
            </a:r>
            <a:endParaRPr sz="1400" b="0" i="0" u="none" strike="noStrike" cap="none">
              <a:solidFill>
                <a:srgbClr val="000000"/>
              </a:solidFill>
              <a:latin typeface="Arial"/>
              <a:ea typeface="Arial"/>
              <a:cs typeface="Arial"/>
              <a:sym typeface="Arial"/>
            </a:endParaRPr>
          </a:p>
          <a:p>
            <a:pPr marL="1795463" marR="0" lvl="0" indent="-1795463"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Metodo </a:t>
            </a:r>
            <a:r>
              <a:rPr lang="it-IT" sz="2200" b="0" i="0" u="none" strike="noStrike" cap="none">
                <a:solidFill>
                  <a:srgbClr val="000000"/>
                </a:solidFill>
                <a:latin typeface="Arial"/>
                <a:ea typeface="Arial"/>
                <a:cs typeface="Arial"/>
                <a:sym typeface="Arial"/>
              </a:rPr>
              <a:t>	si ammaina il segnale di avviso con 1 segnale acustico (</a:t>
            </a:r>
            <a:r>
              <a:rPr lang="it-IT" sz="2200" b="1" i="0" u="none" strike="noStrike" cap="none">
                <a:solidFill>
                  <a:srgbClr val="FF0000"/>
                </a:solidFill>
              </a:rPr>
              <a:t>corto</a:t>
            </a:r>
            <a:r>
              <a:rPr lang="it-IT" sz="22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712" name="Google Shape;712;p84"/>
          <p:cNvSpPr/>
          <p:nvPr/>
        </p:nvSpPr>
        <p:spPr>
          <a:xfrm>
            <a:off x="1159225" y="1510277"/>
            <a:ext cx="7939500" cy="2070900"/>
          </a:xfrm>
          <a:prstGeom prst="rect">
            <a:avLst/>
          </a:prstGeom>
          <a:noFill/>
          <a:ln>
            <a:noFill/>
          </a:ln>
        </p:spPr>
        <p:txBody>
          <a:bodyPr spcFirstLastPara="1" wrap="square" lIns="91425" tIns="45700" rIns="91425" bIns="45700" anchor="t" anchorCtr="0">
            <a:noAutofit/>
          </a:bodyPr>
          <a:lstStyle/>
          <a:p>
            <a:pPr marL="0" marR="0" lvl="0" indent="7938" algn="l" rtl="0">
              <a:lnSpc>
                <a:spcPct val="100000"/>
              </a:lnSpc>
              <a:spcBef>
                <a:spcPts val="0"/>
              </a:spcBef>
              <a:spcAft>
                <a:spcPts val="0"/>
              </a:spcAft>
              <a:buClr>
                <a:srgbClr val="000000"/>
              </a:buClr>
              <a:buSzPts val="2200"/>
              <a:buFont typeface="Arial"/>
              <a:buNone/>
            </a:pPr>
            <a:endParaRPr sz="1400" b="0" i="0" u="none" strike="noStrike" cap="none">
              <a:solidFill>
                <a:srgbClr val="000000"/>
              </a:solidFill>
              <a:latin typeface="Arial"/>
              <a:ea typeface="Arial"/>
              <a:cs typeface="Arial"/>
              <a:sym typeface="Arial"/>
            </a:endParaRPr>
          </a:p>
          <a:p>
            <a:pPr marL="0" marR="0" lvl="0" indent="7938" algn="l" rtl="0">
              <a:lnSpc>
                <a:spcPct val="100000"/>
              </a:lnSpc>
              <a:spcBef>
                <a:spcPts val="440"/>
              </a:spcBef>
              <a:spcAft>
                <a:spcPts val="0"/>
              </a:spcAft>
              <a:buClr>
                <a:srgbClr val="000000"/>
              </a:buClr>
              <a:buSzPts val="2200"/>
              <a:buFont typeface="Arial"/>
              <a:buNone/>
            </a:pPr>
            <a:r>
              <a:rPr lang="it-IT" sz="2200" b="1"/>
              <a:t>Nel caso che la partenza non sia regolare (</a:t>
            </a:r>
            <a:r>
              <a:rPr lang="it-IT" sz="2200"/>
              <a:t>clear start</a:t>
            </a:r>
            <a:r>
              <a:rPr lang="it-IT" sz="2200" b="1"/>
              <a:t>) essere pronti ad esporre la bandiera appropriata su richiesta del Presidente del CdR che potrebbe essere:</a:t>
            </a:r>
            <a:endParaRPr sz="2200" b="1" i="0" u="none" strike="noStrike" cap="none">
              <a:solidFill>
                <a:srgbClr val="000000"/>
              </a:solidFill>
            </a:endParaRPr>
          </a:p>
          <a:p>
            <a:pPr marL="457200" marR="0" lvl="0" indent="7938" algn="l" rtl="0">
              <a:lnSpc>
                <a:spcPct val="100000"/>
              </a:lnSpc>
              <a:spcBef>
                <a:spcPts val="440"/>
              </a:spcBef>
              <a:spcAft>
                <a:spcPts val="0"/>
              </a:spcAft>
              <a:buClr>
                <a:srgbClr val="000000"/>
              </a:buClr>
              <a:buSzPts val="2200"/>
              <a:buFont typeface="Arial"/>
              <a:buNone/>
            </a:pPr>
            <a:r>
              <a:rPr lang="it-IT" sz="2200" b="1"/>
              <a:t>Bandiera X </a:t>
            </a:r>
            <a:r>
              <a:rPr lang="it-IT" sz="2200" b="1" i="0" u="none" strike="noStrike" cap="none">
                <a:solidFill>
                  <a:srgbClr val="000000"/>
                </a:solidFill>
              </a:rPr>
              <a:t>  </a:t>
            </a:r>
            <a:r>
              <a:rPr lang="it-IT" sz="1700" i="0" u="none" strike="noStrike" cap="none">
                <a:solidFill>
                  <a:srgbClr val="000000"/>
                </a:solidFill>
              </a:rPr>
              <a:t>(vedi slides successive)</a:t>
            </a:r>
            <a:endParaRPr sz="1700" i="0" u="none" strike="noStrike" cap="none">
              <a:solidFill>
                <a:srgbClr val="000000"/>
              </a:solidFill>
            </a:endParaRPr>
          </a:p>
          <a:p>
            <a:pPr marL="457200" marR="0" lvl="0" indent="7938" algn="l" rtl="0">
              <a:lnSpc>
                <a:spcPct val="100000"/>
              </a:lnSpc>
              <a:spcBef>
                <a:spcPts val="440"/>
              </a:spcBef>
              <a:spcAft>
                <a:spcPts val="0"/>
              </a:spcAft>
              <a:buClr>
                <a:srgbClr val="000000"/>
              </a:buClr>
              <a:buSzPts val="2200"/>
              <a:buFont typeface="Arial"/>
              <a:buNone/>
            </a:pPr>
            <a:r>
              <a:rPr lang="it-IT" sz="2200" b="1"/>
              <a:t>Primo ripetitore </a:t>
            </a:r>
            <a:endParaRPr sz="1400" b="1" i="0" u="none" strike="noStrike" cap="none">
              <a:solidFill>
                <a:srgbClr val="000000"/>
              </a:solidFill>
            </a:endParaRPr>
          </a:p>
        </p:txBody>
      </p:sp>
      <p:sp>
        <p:nvSpPr>
          <p:cNvPr id="713" name="Google Shape;713;p84"/>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58</a:t>
            </a:fld>
            <a:endParaRPr/>
          </a:p>
        </p:txBody>
      </p:sp>
      <p:pic>
        <p:nvPicPr>
          <p:cNvPr id="714" name="Google Shape;714;p84" descr="HORN"/>
          <p:cNvPicPr preferRelativeResize="0"/>
          <p:nvPr/>
        </p:nvPicPr>
        <p:blipFill rotWithShape="1">
          <a:blip r:embed="rId3">
            <a:alphaModFix/>
          </a:blip>
          <a:srcRect b="-66556"/>
          <a:stretch/>
        </p:blipFill>
        <p:spPr>
          <a:xfrm>
            <a:off x="7488675" y="843549"/>
            <a:ext cx="860425" cy="7694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5"/>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SEGNALE PREPARATORIO </a:t>
            </a:r>
            <a:endParaRPr sz="2400" b="1" i="0" u="none" strike="noStrike" cap="none">
              <a:solidFill>
                <a:srgbClr val="0070C0"/>
              </a:solidFill>
              <a:latin typeface="Arial"/>
              <a:ea typeface="Arial"/>
              <a:cs typeface="Arial"/>
              <a:sym typeface="Arial"/>
            </a:endParaRPr>
          </a:p>
        </p:txBody>
      </p:sp>
      <p:sp>
        <p:nvSpPr>
          <p:cNvPr id="721" name="Google Shape;721;p85"/>
          <p:cNvSpPr/>
          <p:nvPr/>
        </p:nvSpPr>
        <p:spPr>
          <a:xfrm>
            <a:off x="2192550" y="1665150"/>
            <a:ext cx="5340900" cy="181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it-IT" sz="2200" b="1"/>
              <a:t>VEDIAMO I DIVERSI SEGNALI PREPARATORI E LORO SIGNIFICATI</a:t>
            </a:r>
            <a:endParaRPr sz="1400" b="0" i="0" u="none" strike="noStrike" cap="none">
              <a:solidFill>
                <a:srgbClr val="000000"/>
              </a:solidFill>
              <a:latin typeface="Arial"/>
              <a:ea typeface="Arial"/>
              <a:cs typeface="Arial"/>
              <a:sym typeface="Arial"/>
            </a:endParaRPr>
          </a:p>
        </p:txBody>
      </p:sp>
      <p:sp>
        <p:nvSpPr>
          <p:cNvPr id="722" name="Google Shape;722;p85"/>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BANDO DI REGATA (BdR) </a:t>
            </a:r>
            <a:endParaRPr/>
          </a:p>
        </p:txBody>
      </p:sp>
      <p:sp>
        <p:nvSpPr>
          <p:cNvPr id="169" name="Google Shape;169;p32"/>
          <p:cNvSpPr txBox="1">
            <a:spLocks noGrp="1"/>
          </p:cNvSpPr>
          <p:nvPr>
            <p:ph type="body" idx="1"/>
          </p:nvPr>
        </p:nvSpPr>
        <p:spPr>
          <a:xfrm>
            <a:off x="2339752" y="771550"/>
            <a:ext cx="6615000" cy="3394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170" name="Google Shape;170;p32"/>
          <p:cNvSpPr txBox="1"/>
          <p:nvPr/>
        </p:nvSpPr>
        <p:spPr>
          <a:xfrm>
            <a:off x="1942900" y="1191650"/>
            <a:ext cx="6615000" cy="3450600"/>
          </a:xfrm>
          <a:prstGeom prst="rect">
            <a:avLst/>
          </a:prstGeom>
          <a:noFill/>
          <a:ln>
            <a:noFill/>
          </a:ln>
        </p:spPr>
        <p:txBody>
          <a:bodyPr spcFirstLastPara="1" wrap="square" lIns="91425" tIns="45700" rIns="91425" bIns="45700" anchor="t" anchorCtr="0">
            <a:normAutofit lnSpcReduction="20000"/>
          </a:bodyPr>
          <a:lstStyle/>
          <a:p>
            <a:pPr marL="88900" lvl="0" indent="0" algn="just" rtl="0">
              <a:lnSpc>
                <a:spcPct val="115000"/>
              </a:lnSpc>
              <a:spcBef>
                <a:spcPts val="0"/>
              </a:spcBef>
              <a:spcAft>
                <a:spcPts val="0"/>
              </a:spcAft>
              <a:buClr>
                <a:schemeClr val="dk1"/>
              </a:buClr>
              <a:buSzPts val="1959"/>
              <a:buFont typeface="Arial"/>
              <a:buNone/>
            </a:pPr>
            <a:r>
              <a:rPr lang="it-IT" sz="2200" b="1">
                <a:solidFill>
                  <a:schemeClr val="dk1"/>
                </a:solidFill>
              </a:rPr>
              <a:t>Deve essere emesso dalla A.O. </a:t>
            </a:r>
            <a:r>
              <a:rPr lang="it-IT" sz="2200">
                <a:solidFill>
                  <a:schemeClr val="dk1"/>
                </a:solidFill>
              </a:rPr>
              <a:t>(Autorità Organizzativa)</a:t>
            </a:r>
            <a:endParaRPr sz="2200">
              <a:solidFill>
                <a:schemeClr val="dk1"/>
              </a:solidFill>
            </a:endParaRPr>
          </a:p>
          <a:p>
            <a:pPr marL="88900" lvl="0" indent="0" algn="just" rtl="0">
              <a:lnSpc>
                <a:spcPct val="80000"/>
              </a:lnSpc>
              <a:spcBef>
                <a:spcPts val="275"/>
              </a:spcBef>
              <a:spcAft>
                <a:spcPts val="0"/>
              </a:spcAft>
              <a:buClr>
                <a:schemeClr val="dk1"/>
              </a:buClr>
              <a:buSzPts val="1486"/>
              <a:buFont typeface="Arial"/>
              <a:buNone/>
            </a:pPr>
            <a:endParaRPr sz="2200">
              <a:solidFill>
                <a:schemeClr val="dk1"/>
              </a:solidFill>
            </a:endParaRPr>
          </a:p>
          <a:p>
            <a:pPr marL="88900" lvl="0" indent="0" algn="just" rtl="0">
              <a:lnSpc>
                <a:spcPct val="110000"/>
              </a:lnSpc>
              <a:spcBef>
                <a:spcPts val="362"/>
              </a:spcBef>
              <a:spcAft>
                <a:spcPts val="0"/>
              </a:spcAft>
              <a:buClr>
                <a:schemeClr val="dk1"/>
              </a:buClr>
              <a:buSzPts val="1959"/>
              <a:buFont typeface="Arial"/>
              <a:buNone/>
            </a:pPr>
            <a:r>
              <a:rPr lang="it-IT" sz="2200">
                <a:solidFill>
                  <a:schemeClr val="dk1"/>
                </a:solidFill>
              </a:rPr>
              <a:t>Si tratta di un contratto tra l’organizzazione e i concorrenti. Il concorrente che si iscrive alla regata deve essere sicuro sul </a:t>
            </a:r>
            <a:r>
              <a:rPr lang="it-IT" sz="2200" b="1">
                <a:solidFill>
                  <a:schemeClr val="dk1"/>
                </a:solidFill>
              </a:rPr>
              <a:t>dove e quando</a:t>
            </a:r>
            <a:r>
              <a:rPr lang="it-IT" sz="2200">
                <a:solidFill>
                  <a:schemeClr val="dk1"/>
                </a:solidFill>
              </a:rPr>
              <a:t> l'evento si svolgerà, quali </a:t>
            </a:r>
            <a:r>
              <a:rPr lang="it-IT" sz="2200" b="1">
                <a:solidFill>
                  <a:schemeClr val="dk1"/>
                </a:solidFill>
              </a:rPr>
              <a:t>classi sono ammesse</a:t>
            </a:r>
            <a:r>
              <a:rPr lang="it-IT" sz="2200">
                <a:solidFill>
                  <a:schemeClr val="dk1"/>
                </a:solidFill>
              </a:rPr>
              <a:t> il </a:t>
            </a:r>
            <a:r>
              <a:rPr lang="it-IT" sz="2200" b="1">
                <a:solidFill>
                  <a:schemeClr val="dk1"/>
                </a:solidFill>
              </a:rPr>
              <a:t>tipo di regata </a:t>
            </a:r>
            <a:r>
              <a:rPr lang="it-IT" sz="2200">
                <a:solidFill>
                  <a:schemeClr val="dk1"/>
                </a:solidFill>
              </a:rPr>
              <a:t>e le condizioni per partecipare quali ad esempio, tesseramento, </a:t>
            </a:r>
            <a:r>
              <a:rPr lang="it-IT" sz="2200" b="1">
                <a:solidFill>
                  <a:schemeClr val="dk1"/>
                </a:solidFill>
              </a:rPr>
              <a:t>assicurazione</a:t>
            </a:r>
            <a:r>
              <a:rPr lang="it-IT" sz="2200">
                <a:solidFill>
                  <a:schemeClr val="dk1"/>
                </a:solidFill>
              </a:rPr>
              <a:t>, visita medica e </a:t>
            </a:r>
            <a:r>
              <a:rPr lang="it-IT" sz="2200" b="1">
                <a:solidFill>
                  <a:schemeClr val="dk1"/>
                </a:solidFill>
              </a:rPr>
              <a:t>costo della tassa d’iscrizione </a:t>
            </a:r>
            <a:r>
              <a:rPr lang="it-IT" sz="2200">
                <a:solidFill>
                  <a:schemeClr val="dk1"/>
                </a:solidFill>
              </a:rPr>
              <a:t>ecc.</a:t>
            </a:r>
            <a:endParaRPr sz="2200">
              <a:solidFill>
                <a:schemeClr val="dk1"/>
              </a:solidFill>
            </a:endParaRPr>
          </a:p>
          <a:p>
            <a:pPr marL="88900" lvl="0" indent="0" algn="just" rtl="0">
              <a:lnSpc>
                <a:spcPct val="110000"/>
              </a:lnSpc>
              <a:spcBef>
                <a:spcPts val="362"/>
              </a:spcBef>
              <a:spcAft>
                <a:spcPts val="0"/>
              </a:spcAft>
              <a:buClr>
                <a:schemeClr val="dk1"/>
              </a:buClr>
              <a:buSzPts val="1959"/>
              <a:buFont typeface="Arial"/>
              <a:buNone/>
            </a:pPr>
            <a:r>
              <a:rPr lang="it-IT" sz="1812" b="1">
                <a:solidFill>
                  <a:schemeClr val="dk1"/>
                </a:solidFill>
              </a:rPr>
              <a:t> </a:t>
            </a:r>
            <a:endParaRPr b="1"/>
          </a:p>
        </p:txBody>
      </p:sp>
      <p:sp>
        <p:nvSpPr>
          <p:cNvPr id="171" name="Google Shape;171;p32"/>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86"/>
          <p:cNvSpPr txBox="1"/>
          <p:nvPr/>
        </p:nvSpPr>
        <p:spPr>
          <a:xfrm>
            <a:off x="1259632" y="274638"/>
            <a:ext cx="74271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SEGNALE PREPARATORIO </a:t>
            </a:r>
            <a:endParaRPr sz="2400" b="1" i="0" u="none" strike="noStrike" cap="none">
              <a:solidFill>
                <a:srgbClr val="0070C0"/>
              </a:solidFill>
              <a:latin typeface="Arial"/>
              <a:ea typeface="Arial"/>
              <a:cs typeface="Arial"/>
              <a:sym typeface="Arial"/>
            </a:endParaRPr>
          </a:p>
        </p:txBody>
      </p:sp>
      <p:sp>
        <p:nvSpPr>
          <p:cNvPr id="729" name="Google Shape;729;p86"/>
          <p:cNvSpPr/>
          <p:nvPr/>
        </p:nvSpPr>
        <p:spPr>
          <a:xfrm>
            <a:off x="2192560" y="758606"/>
            <a:ext cx="64806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Ci sono sei diversi tipi di segnale Preparatorio</a:t>
            </a:r>
            <a:endParaRPr sz="1400" b="0" i="0" u="none" strike="noStrike" cap="none">
              <a:solidFill>
                <a:srgbClr val="000000"/>
              </a:solidFill>
              <a:latin typeface="Arial"/>
              <a:ea typeface="Arial"/>
              <a:cs typeface="Arial"/>
              <a:sym typeface="Arial"/>
            </a:endParaRPr>
          </a:p>
        </p:txBody>
      </p:sp>
      <p:pic>
        <p:nvPicPr>
          <p:cNvPr id="730" name="Google Shape;730;p86" descr="NFLAG_P"/>
          <p:cNvPicPr preferRelativeResize="0"/>
          <p:nvPr/>
        </p:nvPicPr>
        <p:blipFill rotWithShape="1">
          <a:blip r:embed="rId3">
            <a:alphaModFix/>
          </a:blip>
          <a:srcRect/>
          <a:stretch/>
        </p:blipFill>
        <p:spPr>
          <a:xfrm>
            <a:off x="2226246" y="1418616"/>
            <a:ext cx="511176" cy="361950"/>
          </a:xfrm>
          <a:prstGeom prst="rect">
            <a:avLst/>
          </a:prstGeom>
          <a:noFill/>
          <a:ln>
            <a:noFill/>
          </a:ln>
        </p:spPr>
      </p:pic>
      <p:pic>
        <p:nvPicPr>
          <p:cNvPr id="731" name="Google Shape;731;p86" descr="NFLAG_I"/>
          <p:cNvPicPr preferRelativeResize="0"/>
          <p:nvPr/>
        </p:nvPicPr>
        <p:blipFill rotWithShape="1">
          <a:blip r:embed="rId4">
            <a:alphaModFix/>
          </a:blip>
          <a:srcRect/>
          <a:stretch/>
        </p:blipFill>
        <p:spPr>
          <a:xfrm>
            <a:off x="2217514" y="1966790"/>
            <a:ext cx="514351" cy="358774"/>
          </a:xfrm>
          <a:prstGeom prst="rect">
            <a:avLst/>
          </a:prstGeom>
          <a:noFill/>
          <a:ln>
            <a:noFill/>
          </a:ln>
        </p:spPr>
      </p:pic>
      <p:pic>
        <p:nvPicPr>
          <p:cNvPr id="732" name="Google Shape;732;p86" descr="NFLAG_I"/>
          <p:cNvPicPr preferRelativeResize="0"/>
          <p:nvPr/>
        </p:nvPicPr>
        <p:blipFill rotWithShape="1">
          <a:blip r:embed="rId4">
            <a:alphaModFix/>
          </a:blip>
          <a:srcRect/>
          <a:stretch/>
        </p:blipFill>
        <p:spPr>
          <a:xfrm>
            <a:off x="2208783" y="3056788"/>
            <a:ext cx="514351" cy="358774"/>
          </a:xfrm>
          <a:prstGeom prst="rect">
            <a:avLst/>
          </a:prstGeom>
          <a:noFill/>
          <a:ln>
            <a:noFill/>
          </a:ln>
        </p:spPr>
      </p:pic>
      <p:pic>
        <p:nvPicPr>
          <p:cNvPr id="733" name="Google Shape;733;p86" descr="NFLAG_Z"/>
          <p:cNvPicPr preferRelativeResize="0"/>
          <p:nvPr/>
        </p:nvPicPr>
        <p:blipFill rotWithShape="1">
          <a:blip r:embed="rId5">
            <a:alphaModFix/>
          </a:blip>
          <a:srcRect/>
          <a:stretch/>
        </p:blipFill>
        <p:spPr>
          <a:xfrm>
            <a:off x="2208783" y="3434421"/>
            <a:ext cx="511174" cy="358775"/>
          </a:xfrm>
          <a:prstGeom prst="rect">
            <a:avLst/>
          </a:prstGeom>
          <a:noFill/>
          <a:ln>
            <a:noFill/>
          </a:ln>
        </p:spPr>
      </p:pic>
      <p:pic>
        <p:nvPicPr>
          <p:cNvPr id="734" name="Google Shape;734;p86" descr="NFLAG_Z"/>
          <p:cNvPicPr preferRelativeResize="0"/>
          <p:nvPr/>
        </p:nvPicPr>
        <p:blipFill rotWithShape="1">
          <a:blip r:embed="rId5">
            <a:alphaModFix/>
          </a:blip>
          <a:srcRect/>
          <a:stretch/>
        </p:blipFill>
        <p:spPr>
          <a:xfrm>
            <a:off x="2211958" y="2511789"/>
            <a:ext cx="511174" cy="358775"/>
          </a:xfrm>
          <a:prstGeom prst="rect">
            <a:avLst/>
          </a:prstGeom>
          <a:noFill/>
          <a:ln>
            <a:noFill/>
          </a:ln>
        </p:spPr>
      </p:pic>
      <p:pic>
        <p:nvPicPr>
          <p:cNvPr id="735" name="Google Shape;735;p86" descr="Flag - Black"/>
          <p:cNvPicPr preferRelativeResize="0"/>
          <p:nvPr/>
        </p:nvPicPr>
        <p:blipFill rotWithShape="1">
          <a:blip r:embed="rId6">
            <a:alphaModFix/>
          </a:blip>
          <a:srcRect/>
          <a:stretch/>
        </p:blipFill>
        <p:spPr>
          <a:xfrm>
            <a:off x="2208783" y="4558471"/>
            <a:ext cx="496887" cy="358775"/>
          </a:xfrm>
          <a:prstGeom prst="rect">
            <a:avLst/>
          </a:prstGeom>
          <a:noFill/>
          <a:ln>
            <a:noFill/>
          </a:ln>
        </p:spPr>
      </p:pic>
      <p:pic>
        <p:nvPicPr>
          <p:cNvPr id="736" name="Google Shape;736;p86" descr="https://encrypted-tbn1.gstatic.com/images?q=tbn:ANd9GcQzrUtwcx_OGQh2P7e_C2B9ItLBJypRJUPAuFvaANMyTOD6rFO1ZA"/>
          <p:cNvPicPr preferRelativeResize="0"/>
          <p:nvPr/>
        </p:nvPicPr>
        <p:blipFill rotWithShape="1">
          <a:blip r:embed="rId7">
            <a:alphaModFix/>
          </a:blip>
          <a:srcRect/>
          <a:stretch/>
        </p:blipFill>
        <p:spPr>
          <a:xfrm>
            <a:off x="2214850" y="3985490"/>
            <a:ext cx="499040" cy="365200"/>
          </a:xfrm>
          <a:prstGeom prst="rect">
            <a:avLst/>
          </a:prstGeom>
          <a:noFill/>
          <a:ln>
            <a:noFill/>
          </a:ln>
        </p:spPr>
      </p:pic>
      <p:sp>
        <p:nvSpPr>
          <p:cNvPr id="737" name="Google Shape;737;p86"/>
          <p:cNvSpPr/>
          <p:nvPr/>
        </p:nvSpPr>
        <p:spPr>
          <a:xfrm>
            <a:off x="2915827" y="1418625"/>
            <a:ext cx="5345100" cy="3607200"/>
          </a:xfrm>
          <a:prstGeom prst="rect">
            <a:avLst/>
          </a:prstGeom>
          <a:noFill/>
          <a:ln>
            <a:noFill/>
          </a:ln>
        </p:spPr>
        <p:txBody>
          <a:bodyPr spcFirstLastPara="1" wrap="square" lIns="91425" tIns="45700" rIns="91425" bIns="45700" anchor="t" anchorCtr="0">
            <a:noAutofit/>
          </a:bodyPr>
          <a:lstStyle/>
          <a:p>
            <a:pPr marL="742950" marR="0" lvl="1" indent="-285750" algn="l" rtl="0">
              <a:lnSpc>
                <a:spcPct val="90000"/>
              </a:lnSpc>
              <a:spcBef>
                <a:spcPts val="0"/>
              </a:spcBef>
              <a:spcAft>
                <a:spcPts val="0"/>
              </a:spcAft>
              <a:buClr>
                <a:srgbClr val="000000"/>
              </a:buClr>
              <a:buSzPts val="2400"/>
              <a:buFont typeface="Arial"/>
              <a:buNone/>
            </a:pPr>
            <a:r>
              <a:rPr lang="it-IT" sz="2400" b="0" i="0" u="none" strike="noStrike" cap="none">
                <a:solidFill>
                  <a:srgbClr val="000000"/>
                </a:solidFill>
                <a:latin typeface="Arial"/>
                <a:ea typeface="Arial"/>
                <a:cs typeface="Arial"/>
                <a:sym typeface="Arial"/>
              </a:rPr>
              <a:t>‘P’ – </a:t>
            </a:r>
            <a:r>
              <a:rPr lang="it-IT" sz="2400"/>
              <a:t>                            </a:t>
            </a:r>
            <a:r>
              <a:rPr lang="it-IT" sz="2400" b="0" i="0" u="none" strike="noStrike" cap="none">
                <a:solidFill>
                  <a:srgbClr val="000000"/>
                </a:solidFill>
                <a:latin typeface="Arial"/>
                <a:ea typeface="Arial"/>
                <a:cs typeface="Arial"/>
                <a:sym typeface="Arial"/>
              </a:rPr>
              <a:t>( </a:t>
            </a:r>
            <a:r>
              <a:rPr lang="it-IT" sz="2400" b="1" i="0" u="none" strike="noStrike" cap="none">
                <a:solidFill>
                  <a:srgbClr val="000000"/>
                </a:solidFill>
              </a:rPr>
              <a:t>PAPA</a:t>
            </a:r>
            <a:r>
              <a:rPr lang="it-IT" sz="2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742950" marR="0" lvl="1" indent="-285750" algn="l" rtl="0">
              <a:lnSpc>
                <a:spcPct val="90000"/>
              </a:lnSpc>
              <a:spcBef>
                <a:spcPts val="16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742950" marR="0" lvl="1" indent="-285750" algn="l" rtl="0">
              <a:lnSpc>
                <a:spcPct val="90000"/>
              </a:lnSpc>
              <a:spcBef>
                <a:spcPts val="480"/>
              </a:spcBef>
              <a:spcAft>
                <a:spcPts val="0"/>
              </a:spcAft>
              <a:buClr>
                <a:srgbClr val="000000"/>
              </a:buClr>
              <a:buSzPts val="2400"/>
              <a:buFont typeface="Arial"/>
              <a:buNone/>
            </a:pPr>
            <a:r>
              <a:rPr lang="it-IT" sz="2400" b="0" i="0" u="none" strike="noStrike" cap="none">
                <a:solidFill>
                  <a:schemeClr val="dk1"/>
                </a:solidFill>
                <a:highlight>
                  <a:schemeClr val="lt1"/>
                </a:highlight>
                <a:latin typeface="Arial"/>
                <a:ea typeface="Arial"/>
                <a:cs typeface="Arial"/>
                <a:sym typeface="Arial"/>
              </a:rPr>
              <a:t>‘I’ – ritorno dagli </a:t>
            </a:r>
            <a:r>
              <a:rPr lang="it-IT" sz="2400">
                <a:solidFill>
                  <a:schemeClr val="dk1"/>
                </a:solidFill>
                <a:highlight>
                  <a:schemeClr val="lt1"/>
                </a:highlight>
              </a:rPr>
              <a:t>estremi</a:t>
            </a:r>
            <a:r>
              <a:rPr lang="it-IT" sz="2400" b="0" i="0" u="none" strike="noStrike" cap="none">
                <a:solidFill>
                  <a:schemeClr val="dk1"/>
                </a:solidFill>
                <a:highlight>
                  <a:schemeClr val="lt1"/>
                </a:highlight>
                <a:latin typeface="Arial"/>
                <a:ea typeface="Arial"/>
                <a:cs typeface="Arial"/>
                <a:sym typeface="Arial"/>
              </a:rPr>
              <a:t> </a:t>
            </a:r>
            <a:r>
              <a:rPr lang="it-IT" sz="2400" b="1" i="0" u="none" strike="noStrike" cap="none">
                <a:solidFill>
                  <a:schemeClr val="dk1"/>
                </a:solidFill>
                <a:highlight>
                  <a:schemeClr val="lt1"/>
                </a:highlight>
              </a:rPr>
              <a:t>(</a:t>
            </a:r>
            <a:r>
              <a:rPr lang="it-IT" sz="2400" b="1">
                <a:solidFill>
                  <a:schemeClr val="dk1"/>
                </a:solidFill>
                <a:highlight>
                  <a:schemeClr val="lt1"/>
                </a:highlight>
              </a:rPr>
              <a:t>INDIA)</a:t>
            </a:r>
            <a:endParaRPr sz="1400" b="1" i="0" u="none" strike="noStrike" cap="none">
              <a:solidFill>
                <a:schemeClr val="dk1"/>
              </a:solidFill>
              <a:highlight>
                <a:schemeClr val="lt1"/>
              </a:highlight>
            </a:endParaRPr>
          </a:p>
          <a:p>
            <a:pPr marL="742950" marR="0" lvl="1" indent="-285750" algn="l" rtl="0">
              <a:lnSpc>
                <a:spcPct val="90000"/>
              </a:lnSpc>
              <a:spcBef>
                <a:spcPts val="160"/>
              </a:spcBef>
              <a:spcAft>
                <a:spcPts val="0"/>
              </a:spcAft>
              <a:buClr>
                <a:srgbClr val="000000"/>
              </a:buClr>
              <a:buSzPts val="800"/>
              <a:buFont typeface="Arial"/>
              <a:buNone/>
            </a:pPr>
            <a:endParaRPr sz="800" b="0" i="0" u="none" strike="noStrike" cap="none">
              <a:solidFill>
                <a:schemeClr val="dk1"/>
              </a:solidFill>
              <a:highlight>
                <a:schemeClr val="lt1"/>
              </a:highlight>
              <a:latin typeface="Arial"/>
              <a:ea typeface="Arial"/>
              <a:cs typeface="Arial"/>
              <a:sym typeface="Arial"/>
            </a:endParaRPr>
          </a:p>
          <a:p>
            <a:pPr marL="742950" marR="0" lvl="1" indent="-285750" algn="l" rtl="0">
              <a:lnSpc>
                <a:spcPct val="90000"/>
              </a:lnSpc>
              <a:spcBef>
                <a:spcPts val="480"/>
              </a:spcBef>
              <a:spcAft>
                <a:spcPts val="0"/>
              </a:spcAft>
              <a:buClr>
                <a:srgbClr val="000000"/>
              </a:buClr>
              <a:buSzPts val="2400"/>
              <a:buFont typeface="Arial"/>
              <a:buNone/>
            </a:pPr>
            <a:r>
              <a:rPr lang="it-IT" sz="2400" b="0" i="0" u="none" strike="noStrike" cap="none">
                <a:solidFill>
                  <a:schemeClr val="dk1"/>
                </a:solidFill>
                <a:highlight>
                  <a:schemeClr val="lt1"/>
                </a:highlight>
                <a:latin typeface="Arial"/>
                <a:ea typeface="Arial"/>
                <a:cs typeface="Arial"/>
                <a:sym typeface="Arial"/>
              </a:rPr>
              <a:t>‘Z’   </a:t>
            </a:r>
            <a:r>
              <a:rPr lang="it-IT" sz="2400">
                <a:solidFill>
                  <a:schemeClr val="dk1"/>
                </a:solidFill>
                <a:highlight>
                  <a:schemeClr val="lt1"/>
                </a:highlight>
              </a:rPr>
              <a:t>                         </a:t>
            </a:r>
            <a:r>
              <a:rPr lang="it-IT" sz="2400" b="0" i="0" u="none" strike="noStrike" cap="none">
                <a:solidFill>
                  <a:schemeClr val="dk1"/>
                </a:solidFill>
                <a:highlight>
                  <a:schemeClr val="lt1"/>
                </a:highlight>
                <a:latin typeface="Arial"/>
                <a:ea typeface="Arial"/>
                <a:cs typeface="Arial"/>
                <a:sym typeface="Arial"/>
              </a:rPr>
              <a:t> 	</a:t>
            </a:r>
            <a:r>
              <a:rPr lang="it-IT" sz="2400" b="1" i="0" u="none" strike="noStrike" cap="none">
                <a:solidFill>
                  <a:schemeClr val="dk1"/>
                </a:solidFill>
                <a:highlight>
                  <a:schemeClr val="lt1"/>
                </a:highlight>
              </a:rPr>
              <a:t>(ZULU)</a:t>
            </a:r>
            <a:endParaRPr sz="1400" b="1" i="0" u="none" strike="noStrike" cap="none">
              <a:solidFill>
                <a:schemeClr val="dk1"/>
              </a:solidFill>
              <a:highlight>
                <a:schemeClr val="lt1"/>
              </a:highlight>
            </a:endParaRPr>
          </a:p>
          <a:p>
            <a:pPr marL="742950" marR="0" lvl="1" indent="-285750" algn="l" rtl="0">
              <a:lnSpc>
                <a:spcPct val="90000"/>
              </a:lnSpc>
              <a:spcBef>
                <a:spcPts val="120"/>
              </a:spcBef>
              <a:spcAft>
                <a:spcPts val="0"/>
              </a:spcAft>
              <a:buClr>
                <a:srgbClr val="000000"/>
              </a:buClr>
              <a:buSzPts val="600"/>
              <a:buFont typeface="Arial"/>
              <a:buNone/>
            </a:pPr>
            <a:endParaRPr sz="600" b="0" i="0" u="none" strike="noStrike" cap="none">
              <a:solidFill>
                <a:schemeClr val="dk1"/>
              </a:solidFill>
              <a:highlight>
                <a:schemeClr val="lt1"/>
              </a:highlight>
              <a:latin typeface="Arial"/>
              <a:ea typeface="Arial"/>
              <a:cs typeface="Arial"/>
              <a:sym typeface="Arial"/>
            </a:endParaRPr>
          </a:p>
          <a:p>
            <a:pPr marL="742950" marR="0" lvl="1" indent="-285750" algn="l" rtl="0">
              <a:lnSpc>
                <a:spcPct val="90000"/>
              </a:lnSpc>
              <a:spcBef>
                <a:spcPts val="280"/>
              </a:spcBef>
              <a:spcAft>
                <a:spcPts val="0"/>
              </a:spcAft>
              <a:buClr>
                <a:srgbClr val="000000"/>
              </a:buClr>
              <a:buSzPts val="1400"/>
              <a:buFont typeface="Arial"/>
              <a:buNone/>
            </a:pPr>
            <a:endParaRPr sz="1400" b="0" i="0" u="none" strike="noStrike" cap="none">
              <a:solidFill>
                <a:schemeClr val="dk1"/>
              </a:solidFill>
              <a:highlight>
                <a:schemeClr val="lt1"/>
              </a:highlight>
              <a:latin typeface="Arial"/>
              <a:ea typeface="Arial"/>
              <a:cs typeface="Arial"/>
              <a:sym typeface="Arial"/>
            </a:endParaRPr>
          </a:p>
          <a:p>
            <a:pPr marL="742950" marR="0" lvl="1" indent="-285750" algn="l" rtl="0">
              <a:lnSpc>
                <a:spcPct val="90000"/>
              </a:lnSpc>
              <a:spcBef>
                <a:spcPts val="480"/>
              </a:spcBef>
              <a:spcAft>
                <a:spcPts val="0"/>
              </a:spcAft>
              <a:buClr>
                <a:srgbClr val="000000"/>
              </a:buClr>
              <a:buSzPts val="2400"/>
              <a:buFont typeface="Arial"/>
              <a:buNone/>
            </a:pPr>
            <a:r>
              <a:rPr lang="it-IT" sz="2400" b="0" i="0" u="none" strike="noStrike" cap="none">
                <a:solidFill>
                  <a:schemeClr val="dk1"/>
                </a:solidFill>
                <a:highlight>
                  <a:schemeClr val="lt1"/>
                </a:highlight>
                <a:latin typeface="Arial"/>
                <a:ea typeface="Arial"/>
                <a:cs typeface="Arial"/>
                <a:sym typeface="Arial"/>
              </a:rPr>
              <a:t>‘Z + I’  			</a:t>
            </a:r>
            <a:r>
              <a:rPr lang="it-IT" sz="2400" b="1" i="0" u="none" strike="noStrike" cap="none">
                <a:solidFill>
                  <a:schemeClr val="dk1"/>
                </a:solidFill>
                <a:highlight>
                  <a:schemeClr val="lt1"/>
                </a:highlight>
              </a:rPr>
              <a:t>(ZULU+INDIA)</a:t>
            </a:r>
            <a:endParaRPr sz="1400" b="1" i="0" u="none" strike="noStrike" cap="none">
              <a:solidFill>
                <a:schemeClr val="dk1"/>
              </a:solidFill>
              <a:highlight>
                <a:schemeClr val="lt1"/>
              </a:highlight>
            </a:endParaRPr>
          </a:p>
          <a:p>
            <a:pPr marL="742950" marR="0" lvl="1" indent="-285750" algn="l" rtl="0">
              <a:lnSpc>
                <a:spcPct val="90000"/>
              </a:lnSpc>
              <a:spcBef>
                <a:spcPts val="480"/>
              </a:spcBef>
              <a:spcAft>
                <a:spcPts val="0"/>
              </a:spcAft>
              <a:buClr>
                <a:srgbClr val="000000"/>
              </a:buClr>
              <a:buSzPts val="2400"/>
              <a:buFont typeface="Arial"/>
              <a:buNone/>
            </a:pPr>
            <a:endParaRPr sz="2400" b="0" i="0" u="none" strike="noStrike" cap="none">
              <a:solidFill>
                <a:srgbClr val="000000"/>
              </a:solidFill>
              <a:highlight>
                <a:schemeClr val="lt1"/>
              </a:highlight>
              <a:latin typeface="Arial"/>
              <a:ea typeface="Arial"/>
              <a:cs typeface="Arial"/>
              <a:sym typeface="Arial"/>
            </a:endParaRPr>
          </a:p>
          <a:p>
            <a:pPr marL="742950" marR="0" lvl="1" indent="-285750" algn="l" rtl="0">
              <a:lnSpc>
                <a:spcPct val="90000"/>
              </a:lnSpc>
              <a:spcBef>
                <a:spcPts val="480"/>
              </a:spcBef>
              <a:spcAft>
                <a:spcPts val="0"/>
              </a:spcAft>
              <a:buClr>
                <a:srgbClr val="000000"/>
              </a:buClr>
              <a:buSzPts val="2400"/>
              <a:buFont typeface="Arial"/>
              <a:buNone/>
            </a:pPr>
            <a:r>
              <a:rPr lang="it-IT" sz="2400" b="0" i="0" u="none" strike="noStrike" cap="none">
                <a:solidFill>
                  <a:srgbClr val="000000"/>
                </a:solidFill>
                <a:latin typeface="Arial"/>
                <a:ea typeface="Arial"/>
                <a:cs typeface="Arial"/>
                <a:sym typeface="Arial"/>
              </a:rPr>
              <a:t>‘U’  					(</a:t>
            </a:r>
            <a:r>
              <a:rPr lang="it-IT" sz="2400" b="1" i="0" u="none" strike="noStrike" cap="none">
                <a:solidFill>
                  <a:srgbClr val="000000"/>
                </a:solidFill>
              </a:rPr>
              <a:t>UNIFORM</a:t>
            </a:r>
            <a:r>
              <a:rPr lang="it-IT" sz="2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742950" marR="0" lvl="1" indent="-285750" algn="l" rtl="0">
              <a:lnSpc>
                <a:spcPct val="90000"/>
              </a:lnSpc>
              <a:spcBef>
                <a:spcPts val="20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742950" marR="0" lvl="1" indent="-285750" algn="l" rtl="0">
              <a:lnSpc>
                <a:spcPct val="90000"/>
              </a:lnSpc>
              <a:spcBef>
                <a:spcPts val="480"/>
              </a:spcBef>
              <a:spcAft>
                <a:spcPts val="0"/>
              </a:spcAft>
              <a:buClr>
                <a:srgbClr val="000000"/>
              </a:buClr>
              <a:buSzPts val="2400"/>
              <a:buFont typeface="Arial"/>
              <a:buNone/>
            </a:pPr>
            <a:r>
              <a:rPr lang="it-IT" sz="2400" b="0" i="0" u="none" strike="noStrike" cap="none">
                <a:solidFill>
                  <a:srgbClr val="000000"/>
                </a:solidFill>
                <a:latin typeface="Arial"/>
                <a:ea typeface="Arial"/>
                <a:cs typeface="Arial"/>
                <a:sym typeface="Arial"/>
              </a:rPr>
              <a:t>‘Nera’ 						(</a:t>
            </a:r>
            <a:r>
              <a:rPr lang="it-IT" sz="2400" b="1" i="0" u="none" strike="noStrike" cap="none">
                <a:solidFill>
                  <a:srgbClr val="000000"/>
                </a:solidFill>
              </a:rPr>
              <a:t>NERA</a:t>
            </a:r>
            <a:r>
              <a:rPr lang="it-IT" sz="2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738" name="Google Shape;738;p86"/>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87"/>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PAPA</a:t>
            </a:r>
            <a:endParaRPr sz="2400" b="1" i="0" u="none" strike="noStrike" cap="none">
              <a:solidFill>
                <a:srgbClr val="0070C0"/>
              </a:solidFill>
              <a:latin typeface="Arial"/>
              <a:ea typeface="Arial"/>
              <a:cs typeface="Arial"/>
              <a:sym typeface="Arial"/>
            </a:endParaRPr>
          </a:p>
        </p:txBody>
      </p:sp>
      <p:sp>
        <p:nvSpPr>
          <p:cNvPr id="745" name="Google Shape;745;p87"/>
          <p:cNvSpPr/>
          <p:nvPr/>
        </p:nvSpPr>
        <p:spPr>
          <a:xfrm>
            <a:off x="2051720" y="1131590"/>
            <a:ext cx="4530725" cy="5222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it-IT" sz="2800" b="1" i="0" u="none" strike="noStrike" cap="none">
                <a:solidFill>
                  <a:srgbClr val="000000"/>
                </a:solidFill>
                <a:latin typeface="Arial"/>
                <a:ea typeface="Arial"/>
                <a:cs typeface="Arial"/>
                <a:sym typeface="Arial"/>
              </a:rPr>
              <a:t>NESSUNA PENALITA’</a:t>
            </a:r>
            <a:endParaRPr sz="1400" b="0" i="0" u="none" strike="noStrike" cap="none">
              <a:solidFill>
                <a:srgbClr val="000000"/>
              </a:solidFill>
              <a:latin typeface="Arial"/>
              <a:ea typeface="Arial"/>
              <a:cs typeface="Arial"/>
              <a:sym typeface="Arial"/>
            </a:endParaRPr>
          </a:p>
        </p:txBody>
      </p:sp>
      <p:sp>
        <p:nvSpPr>
          <p:cNvPr id="746" name="Google Shape;746;p87"/>
          <p:cNvSpPr/>
          <p:nvPr/>
        </p:nvSpPr>
        <p:spPr>
          <a:xfrm>
            <a:off x="2051720" y="1653878"/>
            <a:ext cx="4782467"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Bandiera ‘P’ (Papa) ed 1 suono</a:t>
            </a:r>
            <a:endParaRPr sz="1400" b="0" i="0" u="none" strike="noStrike" cap="none">
              <a:solidFill>
                <a:srgbClr val="000000"/>
              </a:solidFill>
              <a:latin typeface="Arial"/>
              <a:ea typeface="Arial"/>
              <a:cs typeface="Arial"/>
              <a:sym typeface="Arial"/>
            </a:endParaRPr>
          </a:p>
        </p:txBody>
      </p:sp>
      <p:pic>
        <p:nvPicPr>
          <p:cNvPr id="747" name="Google Shape;747;p87" descr="NFLAG_P"/>
          <p:cNvPicPr preferRelativeResize="0"/>
          <p:nvPr/>
        </p:nvPicPr>
        <p:blipFill rotWithShape="1">
          <a:blip r:embed="rId3">
            <a:alphaModFix/>
          </a:blip>
          <a:srcRect/>
          <a:stretch/>
        </p:blipFill>
        <p:spPr>
          <a:xfrm>
            <a:off x="7596336" y="1059582"/>
            <a:ext cx="1182687" cy="836613"/>
          </a:xfrm>
          <a:prstGeom prst="rect">
            <a:avLst/>
          </a:prstGeom>
          <a:noFill/>
          <a:ln>
            <a:noFill/>
          </a:ln>
        </p:spPr>
      </p:pic>
      <p:sp>
        <p:nvSpPr>
          <p:cNvPr id="748" name="Google Shape;748;p87"/>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61</a:t>
            </a:fld>
            <a:endParaRPr/>
          </a:p>
        </p:txBody>
      </p:sp>
      <p:pic>
        <p:nvPicPr>
          <p:cNvPr id="749" name="Google Shape;749;p87"/>
          <p:cNvPicPr preferRelativeResize="0"/>
          <p:nvPr/>
        </p:nvPicPr>
        <p:blipFill rotWithShape="1">
          <a:blip r:embed="rId4">
            <a:alphaModFix/>
          </a:blip>
          <a:srcRect/>
          <a:stretch/>
        </p:blipFill>
        <p:spPr>
          <a:xfrm>
            <a:off x="2562750" y="2554775"/>
            <a:ext cx="4820924" cy="3009651"/>
          </a:xfrm>
          <a:prstGeom prst="rect">
            <a:avLst/>
          </a:prstGeom>
          <a:noFill/>
          <a:ln>
            <a:noFill/>
          </a:ln>
        </p:spPr>
      </p:pic>
      <p:pic>
        <p:nvPicPr>
          <p:cNvPr id="750" name="Google Shape;750;p87" descr="HORN"/>
          <p:cNvPicPr preferRelativeResize="0"/>
          <p:nvPr/>
        </p:nvPicPr>
        <p:blipFill rotWithShape="1">
          <a:blip r:embed="rId5">
            <a:alphaModFix/>
          </a:blip>
          <a:srcRect/>
          <a:stretch/>
        </p:blipFill>
        <p:spPr>
          <a:xfrm>
            <a:off x="7757463" y="2187036"/>
            <a:ext cx="860425" cy="7694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88"/>
          <p:cNvSpPr txBox="1"/>
          <p:nvPr/>
        </p:nvSpPr>
        <p:spPr>
          <a:xfrm>
            <a:off x="1131779" y="462976"/>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INDIA</a:t>
            </a:r>
            <a:endParaRPr sz="2400" b="1" i="0" u="none" strike="noStrike" cap="none">
              <a:solidFill>
                <a:srgbClr val="0070C0"/>
              </a:solidFill>
              <a:latin typeface="Arial"/>
              <a:ea typeface="Arial"/>
              <a:cs typeface="Arial"/>
              <a:sym typeface="Arial"/>
            </a:endParaRPr>
          </a:p>
        </p:txBody>
      </p:sp>
      <p:sp>
        <p:nvSpPr>
          <p:cNvPr id="757" name="Google Shape;757;p88"/>
          <p:cNvSpPr/>
          <p:nvPr/>
        </p:nvSpPr>
        <p:spPr>
          <a:xfrm>
            <a:off x="2399862" y="2146605"/>
            <a:ext cx="46023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2400"/>
              <a:buFont typeface="Arial"/>
              <a:buNone/>
            </a:pPr>
            <a:r>
              <a:rPr lang="it-IT" sz="2400" b="1" i="0" u="none" strike="noStrike" cap="none">
                <a:solidFill>
                  <a:srgbClr val="C00000"/>
                </a:solidFill>
                <a:latin typeface="Arial"/>
                <a:ea typeface="Arial"/>
                <a:cs typeface="Arial"/>
                <a:sym typeface="Arial"/>
              </a:rPr>
              <a:t>DURANTE L’ULTIMO MINUTO</a:t>
            </a:r>
            <a:endParaRPr sz="1400" b="0" i="0" u="none" strike="noStrike" cap="none">
              <a:solidFill>
                <a:srgbClr val="000000"/>
              </a:solidFill>
              <a:latin typeface="Arial"/>
              <a:ea typeface="Arial"/>
              <a:cs typeface="Arial"/>
              <a:sym typeface="Arial"/>
            </a:endParaRPr>
          </a:p>
        </p:txBody>
      </p:sp>
      <p:sp>
        <p:nvSpPr>
          <p:cNvPr id="758" name="Google Shape;758;p88"/>
          <p:cNvSpPr/>
          <p:nvPr/>
        </p:nvSpPr>
        <p:spPr>
          <a:xfrm>
            <a:off x="1220961" y="1033719"/>
            <a:ext cx="7753812" cy="461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it-IT" sz="2400" b="1" i="0" u="none" strike="noStrike" cap="none">
                <a:solidFill>
                  <a:srgbClr val="000000"/>
                </a:solidFill>
                <a:latin typeface="Arial"/>
                <a:ea typeface="Arial"/>
                <a:cs typeface="Arial"/>
                <a:sym typeface="Arial"/>
              </a:rPr>
              <a:t>IL RITORNO ATTRAVERSO UN PROLUNGAMENTO</a:t>
            </a:r>
            <a:endParaRPr sz="1200" b="0" i="0" u="none" strike="noStrike" cap="none">
              <a:solidFill>
                <a:srgbClr val="000000"/>
              </a:solidFill>
              <a:latin typeface="Arial"/>
              <a:ea typeface="Arial"/>
              <a:cs typeface="Arial"/>
              <a:sym typeface="Arial"/>
            </a:endParaRPr>
          </a:p>
        </p:txBody>
      </p:sp>
      <p:sp>
        <p:nvSpPr>
          <p:cNvPr id="759" name="Google Shape;759;p88"/>
          <p:cNvSpPr/>
          <p:nvPr/>
        </p:nvSpPr>
        <p:spPr>
          <a:xfrm>
            <a:off x="1252354" y="1539848"/>
            <a:ext cx="591677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Bandiera ‘I’ (India) ed 1 suono </a:t>
            </a:r>
            <a:r>
              <a:rPr lang="it-IT" sz="2200" b="1" i="0" u="none" strike="noStrike" cap="none">
                <a:solidFill>
                  <a:schemeClr val="dk1"/>
                </a:solidFill>
                <a:latin typeface="Arial"/>
                <a:ea typeface="Arial"/>
                <a:cs typeface="Arial"/>
                <a:sym typeface="Arial"/>
              </a:rPr>
              <a:t>(RRS 30.1) </a:t>
            </a:r>
            <a:endParaRPr sz="2200" b="1" i="0" u="none" strike="noStrike" cap="none">
              <a:solidFill>
                <a:srgbClr val="000000"/>
              </a:solidFill>
              <a:latin typeface="Arial"/>
              <a:ea typeface="Arial"/>
              <a:cs typeface="Arial"/>
              <a:sym typeface="Arial"/>
            </a:endParaRPr>
          </a:p>
        </p:txBody>
      </p:sp>
      <p:pic>
        <p:nvPicPr>
          <p:cNvPr id="760" name="Google Shape;760;p88" descr="NFLAG_I"/>
          <p:cNvPicPr preferRelativeResize="0"/>
          <p:nvPr/>
        </p:nvPicPr>
        <p:blipFill rotWithShape="1">
          <a:blip r:embed="rId3">
            <a:alphaModFix/>
          </a:blip>
          <a:srcRect/>
          <a:stretch/>
        </p:blipFill>
        <p:spPr>
          <a:xfrm>
            <a:off x="7549140" y="1957711"/>
            <a:ext cx="1203325" cy="839788"/>
          </a:xfrm>
          <a:prstGeom prst="rect">
            <a:avLst/>
          </a:prstGeom>
          <a:noFill/>
          <a:ln>
            <a:noFill/>
          </a:ln>
        </p:spPr>
      </p:pic>
      <p:sp>
        <p:nvSpPr>
          <p:cNvPr id="761" name="Google Shape;761;p88"/>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62</a:t>
            </a:fld>
            <a:endParaRPr/>
          </a:p>
        </p:txBody>
      </p:sp>
      <p:pic>
        <p:nvPicPr>
          <p:cNvPr id="762" name="Google Shape;762;p88"/>
          <p:cNvPicPr preferRelativeResize="0"/>
          <p:nvPr/>
        </p:nvPicPr>
        <p:blipFill rotWithShape="1">
          <a:blip r:embed="rId4">
            <a:alphaModFix/>
          </a:blip>
          <a:srcRect/>
          <a:stretch/>
        </p:blipFill>
        <p:spPr>
          <a:xfrm>
            <a:off x="2277245" y="2797499"/>
            <a:ext cx="4936224" cy="2798968"/>
          </a:xfrm>
          <a:prstGeom prst="rect">
            <a:avLst/>
          </a:prstGeom>
          <a:noFill/>
          <a:ln>
            <a:noFill/>
          </a:ln>
        </p:spPr>
      </p:pic>
      <p:pic>
        <p:nvPicPr>
          <p:cNvPr id="763" name="Google Shape;763;p88" descr="HORN"/>
          <p:cNvPicPr preferRelativeResize="0"/>
          <p:nvPr/>
        </p:nvPicPr>
        <p:blipFill rotWithShape="1">
          <a:blip r:embed="rId5">
            <a:alphaModFix/>
          </a:blip>
          <a:srcRect/>
          <a:stretch/>
        </p:blipFill>
        <p:spPr>
          <a:xfrm>
            <a:off x="7812725" y="2797499"/>
            <a:ext cx="860425" cy="7694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89"/>
          <p:cNvSpPr txBox="1"/>
          <p:nvPr/>
        </p:nvSpPr>
        <p:spPr>
          <a:xfrm>
            <a:off x="1220961" y="229920"/>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UNIFORM</a:t>
            </a:r>
            <a:endParaRPr sz="2400" b="1" i="0" u="none" strike="noStrike" cap="none">
              <a:solidFill>
                <a:srgbClr val="0070C0"/>
              </a:solidFill>
              <a:latin typeface="Arial"/>
              <a:ea typeface="Arial"/>
              <a:cs typeface="Arial"/>
              <a:sym typeface="Arial"/>
            </a:endParaRPr>
          </a:p>
        </p:txBody>
      </p:sp>
      <p:sp>
        <p:nvSpPr>
          <p:cNvPr id="770" name="Google Shape;770;p89"/>
          <p:cNvSpPr/>
          <p:nvPr/>
        </p:nvSpPr>
        <p:spPr>
          <a:xfrm>
            <a:off x="2353101" y="1286127"/>
            <a:ext cx="4602361" cy="4619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2400"/>
              <a:buFont typeface="Arial"/>
              <a:buNone/>
            </a:pPr>
            <a:r>
              <a:rPr lang="it-IT" sz="2400" b="1" i="0" u="none" strike="noStrike" cap="none">
                <a:solidFill>
                  <a:srgbClr val="C00000"/>
                </a:solidFill>
                <a:latin typeface="Arial"/>
                <a:ea typeface="Arial"/>
                <a:cs typeface="Arial"/>
                <a:sym typeface="Arial"/>
              </a:rPr>
              <a:t>DURANTE L’ULTIMO MINUTO</a:t>
            </a:r>
            <a:endParaRPr sz="1400" b="0" i="0" u="none" strike="noStrike" cap="none">
              <a:solidFill>
                <a:srgbClr val="000000"/>
              </a:solidFill>
              <a:latin typeface="Arial"/>
              <a:ea typeface="Arial"/>
              <a:cs typeface="Arial"/>
              <a:sym typeface="Arial"/>
            </a:endParaRPr>
          </a:p>
        </p:txBody>
      </p:sp>
      <p:sp>
        <p:nvSpPr>
          <p:cNvPr id="771" name="Google Shape;771;p89"/>
          <p:cNvSpPr/>
          <p:nvPr/>
        </p:nvSpPr>
        <p:spPr>
          <a:xfrm>
            <a:off x="1220961" y="1698074"/>
            <a:ext cx="7235825"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0" i="0" u="none" strike="noStrike" cap="none">
                <a:solidFill>
                  <a:srgbClr val="000000"/>
                </a:solidFill>
                <a:latin typeface="Arial"/>
                <a:ea typeface="Arial"/>
                <a:cs typeface="Arial"/>
                <a:sym typeface="Arial"/>
              </a:rPr>
              <a:t>Può ripartire se la prova viene interrotta o annullata</a:t>
            </a:r>
            <a:endParaRPr sz="1400" b="0" i="0" u="none" strike="noStrike" cap="none">
              <a:solidFill>
                <a:srgbClr val="000000"/>
              </a:solidFill>
              <a:latin typeface="Arial"/>
              <a:ea typeface="Arial"/>
              <a:cs typeface="Arial"/>
              <a:sym typeface="Arial"/>
            </a:endParaRPr>
          </a:p>
        </p:txBody>
      </p:sp>
      <p:sp>
        <p:nvSpPr>
          <p:cNvPr id="772" name="Google Shape;772;p89"/>
          <p:cNvSpPr/>
          <p:nvPr/>
        </p:nvSpPr>
        <p:spPr>
          <a:xfrm>
            <a:off x="1636073" y="678372"/>
            <a:ext cx="6399436" cy="746125"/>
          </a:xfrm>
          <a:prstGeom prst="rect">
            <a:avLst/>
          </a:prstGeom>
          <a:noFill/>
          <a:ln>
            <a:noFill/>
          </a:ln>
        </p:spPr>
        <p:txBody>
          <a:bodyPr spcFirstLastPara="1" wrap="square" lIns="91425" tIns="45700" rIns="91425" bIns="45700" anchor="t" anchorCtr="0">
            <a:noAutofit/>
          </a:bodyPr>
          <a:lstStyle/>
          <a:p>
            <a:pPr marL="0" marR="0" lvl="0" indent="0" algn="just" rtl="0">
              <a:lnSpc>
                <a:spcPct val="8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Uniform con 1 suono </a:t>
            </a:r>
            <a:r>
              <a:rPr lang="it-IT" sz="2000" b="1" i="0" u="none" strike="noStrike" cap="none">
                <a:solidFill>
                  <a:srgbClr val="000000"/>
                </a:solidFill>
                <a:latin typeface="Arial"/>
                <a:ea typeface="Arial"/>
                <a:cs typeface="Arial"/>
                <a:sym typeface="Arial"/>
              </a:rPr>
              <a:t>(RRS 30.3)</a:t>
            </a:r>
            <a:endParaRPr sz="2400" b="1" i="0" u="none" strike="noStrike" cap="none">
              <a:solidFill>
                <a:srgbClr val="000000"/>
              </a:solidFill>
              <a:latin typeface="Arial"/>
              <a:ea typeface="Arial"/>
              <a:cs typeface="Arial"/>
              <a:sym typeface="Arial"/>
            </a:endParaRPr>
          </a:p>
          <a:p>
            <a:pPr marL="0" marR="0" lvl="1" indent="6350" algn="just" rtl="0">
              <a:lnSpc>
                <a:spcPct val="80000"/>
              </a:lnSpc>
              <a:spcBef>
                <a:spcPts val="36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L’area proibita è il triangolo tra la linea di partenza e la boa 1</a:t>
            </a:r>
            <a:endParaRPr sz="1400" b="0" i="0" u="none" strike="noStrike" cap="none">
              <a:solidFill>
                <a:srgbClr val="000000"/>
              </a:solidFill>
              <a:latin typeface="Arial"/>
              <a:ea typeface="Arial"/>
              <a:cs typeface="Arial"/>
              <a:sym typeface="Arial"/>
            </a:endParaRPr>
          </a:p>
        </p:txBody>
      </p:sp>
      <p:pic>
        <p:nvPicPr>
          <p:cNvPr id="773" name="Google Shape;773;p89" descr="https://encrypted-tbn1.gstatic.com/images?q=tbn:ANd9GcQzrUtwcx_OGQh2P7e_C2B9ItLBJypRJUPAuFvaANMyTOD6rFO1ZA"/>
          <p:cNvPicPr preferRelativeResize="0"/>
          <p:nvPr/>
        </p:nvPicPr>
        <p:blipFill rotWithShape="1">
          <a:blip r:embed="rId3">
            <a:alphaModFix/>
          </a:blip>
          <a:srcRect/>
          <a:stretch/>
        </p:blipFill>
        <p:spPr>
          <a:xfrm>
            <a:off x="7363091" y="141091"/>
            <a:ext cx="1090613" cy="768350"/>
          </a:xfrm>
          <a:prstGeom prst="rect">
            <a:avLst/>
          </a:prstGeom>
          <a:noFill/>
          <a:ln>
            <a:noFill/>
          </a:ln>
        </p:spPr>
      </p:pic>
      <p:sp>
        <p:nvSpPr>
          <p:cNvPr id="774" name="Google Shape;774;p89"/>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63</a:t>
            </a:fld>
            <a:endParaRPr/>
          </a:p>
        </p:txBody>
      </p:sp>
      <p:pic>
        <p:nvPicPr>
          <p:cNvPr id="775" name="Google Shape;775;p89"/>
          <p:cNvPicPr preferRelativeResize="0"/>
          <p:nvPr/>
        </p:nvPicPr>
        <p:blipFill rotWithShape="1">
          <a:blip r:embed="rId4">
            <a:alphaModFix/>
          </a:blip>
          <a:srcRect/>
          <a:stretch/>
        </p:blipFill>
        <p:spPr>
          <a:xfrm>
            <a:off x="2975032" y="3672658"/>
            <a:ext cx="3705168" cy="1470842"/>
          </a:xfrm>
          <a:prstGeom prst="rect">
            <a:avLst/>
          </a:prstGeom>
          <a:noFill/>
          <a:ln>
            <a:noFill/>
          </a:ln>
        </p:spPr>
      </p:pic>
      <p:pic>
        <p:nvPicPr>
          <p:cNvPr id="776" name="Google Shape;776;p89"/>
          <p:cNvPicPr preferRelativeResize="0"/>
          <p:nvPr/>
        </p:nvPicPr>
        <p:blipFill rotWithShape="1">
          <a:blip r:embed="rId5">
            <a:alphaModFix/>
          </a:blip>
          <a:srcRect/>
          <a:stretch/>
        </p:blipFill>
        <p:spPr>
          <a:xfrm>
            <a:off x="4572000" y="2369831"/>
            <a:ext cx="247619" cy="209524"/>
          </a:xfrm>
          <a:prstGeom prst="rect">
            <a:avLst/>
          </a:prstGeom>
          <a:noFill/>
          <a:ln>
            <a:noFill/>
          </a:ln>
        </p:spPr>
      </p:pic>
      <p:cxnSp>
        <p:nvCxnSpPr>
          <p:cNvPr id="777" name="Google Shape;777;p89"/>
          <p:cNvCxnSpPr>
            <a:stCxn id="776" idx="0"/>
          </p:cNvCxnSpPr>
          <p:nvPr/>
        </p:nvCxnSpPr>
        <p:spPr>
          <a:xfrm flipH="1">
            <a:off x="3239610" y="2369831"/>
            <a:ext cx="1456200" cy="2159700"/>
          </a:xfrm>
          <a:prstGeom prst="straightConnector1">
            <a:avLst/>
          </a:prstGeom>
          <a:noFill/>
          <a:ln w="9525" cap="flat" cmpd="sng">
            <a:solidFill>
              <a:srgbClr val="4A7DBA"/>
            </a:solidFill>
            <a:prstDash val="solid"/>
            <a:round/>
            <a:headEnd type="none" w="sm" len="sm"/>
            <a:tailEnd type="none" w="sm" len="sm"/>
          </a:ln>
        </p:spPr>
      </p:cxnSp>
      <p:cxnSp>
        <p:nvCxnSpPr>
          <p:cNvPr id="778" name="Google Shape;778;p89"/>
          <p:cNvCxnSpPr>
            <a:stCxn id="776" idx="3"/>
          </p:cNvCxnSpPr>
          <p:nvPr/>
        </p:nvCxnSpPr>
        <p:spPr>
          <a:xfrm>
            <a:off x="4819619" y="2474593"/>
            <a:ext cx="1443600" cy="2035200"/>
          </a:xfrm>
          <a:prstGeom prst="straightConnector1">
            <a:avLst/>
          </a:prstGeom>
          <a:noFill/>
          <a:ln w="9525" cap="flat" cmpd="sng">
            <a:solidFill>
              <a:srgbClr val="4A7DBA"/>
            </a:solidFill>
            <a:prstDash val="solid"/>
            <a:round/>
            <a:headEnd type="none" w="sm" len="sm"/>
            <a:tailEnd type="none" w="sm" len="sm"/>
          </a:ln>
        </p:spPr>
      </p:cxnSp>
      <p:pic>
        <p:nvPicPr>
          <p:cNvPr id="779" name="Google Shape;779;p89" descr="HORN"/>
          <p:cNvPicPr preferRelativeResize="0"/>
          <p:nvPr/>
        </p:nvPicPr>
        <p:blipFill rotWithShape="1">
          <a:blip r:embed="rId6">
            <a:alphaModFix/>
          </a:blip>
          <a:srcRect/>
          <a:stretch/>
        </p:blipFill>
        <p:spPr>
          <a:xfrm>
            <a:off x="8035500" y="1286124"/>
            <a:ext cx="860425" cy="7694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90"/>
          <p:cNvSpPr txBox="1"/>
          <p:nvPr/>
        </p:nvSpPr>
        <p:spPr>
          <a:xfrm>
            <a:off x="1220961" y="145951"/>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NERA</a:t>
            </a:r>
            <a:endParaRPr sz="2400" b="1" i="0" u="none" strike="noStrike" cap="none">
              <a:solidFill>
                <a:srgbClr val="0070C0"/>
              </a:solidFill>
              <a:latin typeface="Arial"/>
              <a:ea typeface="Arial"/>
              <a:cs typeface="Arial"/>
              <a:sym typeface="Arial"/>
            </a:endParaRPr>
          </a:p>
        </p:txBody>
      </p:sp>
      <p:sp>
        <p:nvSpPr>
          <p:cNvPr id="786" name="Google Shape;786;p90"/>
          <p:cNvSpPr/>
          <p:nvPr/>
        </p:nvSpPr>
        <p:spPr>
          <a:xfrm>
            <a:off x="2394659" y="1121331"/>
            <a:ext cx="46023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2400"/>
              <a:buFont typeface="Arial"/>
              <a:buNone/>
            </a:pPr>
            <a:r>
              <a:rPr lang="it-IT" sz="2400" b="1" i="0" u="none" strike="noStrike" cap="none">
                <a:solidFill>
                  <a:srgbClr val="C00000"/>
                </a:solidFill>
                <a:latin typeface="Arial"/>
                <a:ea typeface="Arial"/>
                <a:cs typeface="Arial"/>
                <a:sym typeface="Arial"/>
              </a:rPr>
              <a:t>DURANTE L’ULTIMO MINUTO</a:t>
            </a:r>
            <a:endParaRPr sz="1400" b="0" i="0" u="none" strike="noStrike" cap="none">
              <a:solidFill>
                <a:srgbClr val="000000"/>
              </a:solidFill>
              <a:latin typeface="Arial"/>
              <a:ea typeface="Arial"/>
              <a:cs typeface="Arial"/>
              <a:sym typeface="Arial"/>
            </a:endParaRPr>
          </a:p>
        </p:txBody>
      </p:sp>
      <p:sp>
        <p:nvSpPr>
          <p:cNvPr id="787" name="Google Shape;787;p90"/>
          <p:cNvSpPr/>
          <p:nvPr/>
        </p:nvSpPr>
        <p:spPr>
          <a:xfrm>
            <a:off x="1077959" y="1536076"/>
            <a:ext cx="7235700" cy="39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0" i="0" u="none" strike="noStrike" cap="none">
                <a:solidFill>
                  <a:srgbClr val="000000"/>
                </a:solidFill>
                <a:latin typeface="Arial"/>
                <a:ea typeface="Arial"/>
                <a:cs typeface="Arial"/>
                <a:sym typeface="Arial"/>
              </a:rPr>
              <a:t>Squalificato (BFD) anche se la prova viene ripetuta</a:t>
            </a:r>
            <a:endParaRPr sz="2000" b="0" i="0" u="none" strike="noStrike" cap="none">
              <a:solidFill>
                <a:srgbClr val="000000"/>
              </a:solidFill>
              <a:latin typeface="Arial"/>
              <a:ea typeface="Arial"/>
              <a:cs typeface="Arial"/>
              <a:sym typeface="Arial"/>
            </a:endParaRPr>
          </a:p>
        </p:txBody>
      </p:sp>
      <p:sp>
        <p:nvSpPr>
          <p:cNvPr id="788" name="Google Shape;788;p90"/>
          <p:cNvSpPr/>
          <p:nvPr/>
        </p:nvSpPr>
        <p:spPr>
          <a:xfrm>
            <a:off x="1963427" y="484032"/>
            <a:ext cx="6399436" cy="746125"/>
          </a:xfrm>
          <a:prstGeom prst="rect">
            <a:avLst/>
          </a:prstGeom>
          <a:noFill/>
          <a:ln>
            <a:noFill/>
          </a:ln>
        </p:spPr>
        <p:txBody>
          <a:bodyPr spcFirstLastPara="1" wrap="square" lIns="91425" tIns="45700" rIns="91425" bIns="45700" anchor="t" anchorCtr="0">
            <a:noAutofit/>
          </a:bodyPr>
          <a:lstStyle/>
          <a:p>
            <a:pPr marL="0" marR="0" lvl="0" indent="0" algn="just" rtl="0">
              <a:lnSpc>
                <a:spcPct val="8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La bandiera ‘Nera’ con 1 suono </a:t>
            </a:r>
            <a:r>
              <a:rPr lang="it-IT" sz="2000" b="1" i="0" u="none" strike="noStrike" cap="none">
                <a:solidFill>
                  <a:srgbClr val="000000"/>
                </a:solidFill>
                <a:latin typeface="Arial"/>
                <a:ea typeface="Arial"/>
                <a:cs typeface="Arial"/>
                <a:sym typeface="Arial"/>
              </a:rPr>
              <a:t>(RRS 30.4)</a:t>
            </a:r>
            <a:endParaRPr sz="2400" b="1" i="0" u="none" strike="noStrike" cap="none">
              <a:solidFill>
                <a:srgbClr val="000000"/>
              </a:solidFill>
              <a:latin typeface="Arial"/>
              <a:ea typeface="Arial"/>
              <a:cs typeface="Arial"/>
              <a:sym typeface="Arial"/>
            </a:endParaRPr>
          </a:p>
          <a:p>
            <a:pPr marL="0" marR="0" lvl="1" indent="6350" algn="just" rtl="0">
              <a:lnSpc>
                <a:spcPct val="80000"/>
              </a:lnSpc>
              <a:spcBef>
                <a:spcPts val="36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L’area proibita è il triangolo tra la linea di partenza e la boa 1</a:t>
            </a:r>
            <a:endParaRPr sz="1400" b="0" i="0" u="none" strike="noStrike" cap="none">
              <a:solidFill>
                <a:srgbClr val="000000"/>
              </a:solidFill>
              <a:latin typeface="Arial"/>
              <a:ea typeface="Arial"/>
              <a:cs typeface="Arial"/>
              <a:sym typeface="Arial"/>
            </a:endParaRPr>
          </a:p>
        </p:txBody>
      </p:sp>
      <p:pic>
        <p:nvPicPr>
          <p:cNvPr id="789" name="Google Shape;789;p90" descr="Flag - Black"/>
          <p:cNvPicPr preferRelativeResize="0"/>
          <p:nvPr/>
        </p:nvPicPr>
        <p:blipFill rotWithShape="1">
          <a:blip r:embed="rId3">
            <a:alphaModFix/>
          </a:blip>
          <a:srcRect/>
          <a:stretch/>
        </p:blipFill>
        <p:spPr>
          <a:xfrm>
            <a:off x="7674462" y="1081832"/>
            <a:ext cx="1092200" cy="788987"/>
          </a:xfrm>
          <a:prstGeom prst="rect">
            <a:avLst/>
          </a:prstGeom>
          <a:noFill/>
          <a:ln>
            <a:noFill/>
          </a:ln>
        </p:spPr>
      </p:pic>
      <p:sp>
        <p:nvSpPr>
          <p:cNvPr id="790" name="Google Shape;790;p90"/>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64</a:t>
            </a:fld>
            <a:endParaRPr/>
          </a:p>
        </p:txBody>
      </p:sp>
      <p:pic>
        <p:nvPicPr>
          <p:cNvPr id="791" name="Google Shape;791;p90"/>
          <p:cNvPicPr preferRelativeResize="0"/>
          <p:nvPr/>
        </p:nvPicPr>
        <p:blipFill rotWithShape="1">
          <a:blip r:embed="rId4">
            <a:alphaModFix/>
          </a:blip>
          <a:srcRect/>
          <a:stretch/>
        </p:blipFill>
        <p:spPr>
          <a:xfrm>
            <a:off x="2975032" y="3672658"/>
            <a:ext cx="3705168" cy="1470842"/>
          </a:xfrm>
          <a:prstGeom prst="rect">
            <a:avLst/>
          </a:prstGeom>
          <a:noFill/>
          <a:ln>
            <a:noFill/>
          </a:ln>
        </p:spPr>
      </p:pic>
      <p:pic>
        <p:nvPicPr>
          <p:cNvPr id="792" name="Google Shape;792;p90"/>
          <p:cNvPicPr preferRelativeResize="0"/>
          <p:nvPr/>
        </p:nvPicPr>
        <p:blipFill rotWithShape="1">
          <a:blip r:embed="rId5">
            <a:alphaModFix/>
          </a:blip>
          <a:srcRect/>
          <a:stretch/>
        </p:blipFill>
        <p:spPr>
          <a:xfrm>
            <a:off x="4572000" y="2369831"/>
            <a:ext cx="247619" cy="209524"/>
          </a:xfrm>
          <a:prstGeom prst="rect">
            <a:avLst/>
          </a:prstGeom>
          <a:noFill/>
          <a:ln>
            <a:noFill/>
          </a:ln>
        </p:spPr>
      </p:pic>
      <p:cxnSp>
        <p:nvCxnSpPr>
          <p:cNvPr id="793" name="Google Shape;793;p90"/>
          <p:cNvCxnSpPr>
            <a:stCxn id="792" idx="0"/>
          </p:cNvCxnSpPr>
          <p:nvPr/>
        </p:nvCxnSpPr>
        <p:spPr>
          <a:xfrm flipH="1">
            <a:off x="3239610" y="2369831"/>
            <a:ext cx="1456200" cy="2159700"/>
          </a:xfrm>
          <a:prstGeom prst="straightConnector1">
            <a:avLst/>
          </a:prstGeom>
          <a:noFill/>
          <a:ln w="9525" cap="flat" cmpd="sng">
            <a:solidFill>
              <a:srgbClr val="4A7DBA"/>
            </a:solidFill>
            <a:prstDash val="solid"/>
            <a:round/>
            <a:headEnd type="none" w="sm" len="sm"/>
            <a:tailEnd type="none" w="sm" len="sm"/>
          </a:ln>
        </p:spPr>
      </p:cxnSp>
      <p:cxnSp>
        <p:nvCxnSpPr>
          <p:cNvPr id="794" name="Google Shape;794;p90"/>
          <p:cNvCxnSpPr>
            <a:stCxn id="792" idx="3"/>
          </p:cNvCxnSpPr>
          <p:nvPr/>
        </p:nvCxnSpPr>
        <p:spPr>
          <a:xfrm>
            <a:off x="4819619" y="2474593"/>
            <a:ext cx="1443600" cy="2035200"/>
          </a:xfrm>
          <a:prstGeom prst="straightConnector1">
            <a:avLst/>
          </a:prstGeom>
          <a:noFill/>
          <a:ln w="9525" cap="flat" cmpd="sng">
            <a:solidFill>
              <a:srgbClr val="4A7DBA"/>
            </a:solidFill>
            <a:prstDash val="solid"/>
            <a:round/>
            <a:headEnd type="none" w="sm" len="sm"/>
            <a:tailEnd type="none" w="sm" len="sm"/>
          </a:ln>
        </p:spPr>
      </p:cxnSp>
      <p:pic>
        <p:nvPicPr>
          <p:cNvPr id="795" name="Google Shape;795;p90" descr="HORN"/>
          <p:cNvPicPr preferRelativeResize="0"/>
          <p:nvPr/>
        </p:nvPicPr>
        <p:blipFill rotWithShape="1">
          <a:blip r:embed="rId6">
            <a:alphaModFix/>
          </a:blip>
          <a:srcRect/>
          <a:stretch/>
        </p:blipFill>
        <p:spPr>
          <a:xfrm>
            <a:off x="7790338" y="2089874"/>
            <a:ext cx="860425" cy="769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91"/>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CONTROLLARE LA REGATA </a:t>
            </a:r>
            <a:endParaRPr sz="2400" b="1" i="0" u="none" strike="noStrike" cap="none">
              <a:solidFill>
                <a:srgbClr val="0070C0"/>
              </a:solidFill>
              <a:latin typeface="Arial"/>
              <a:ea typeface="Arial"/>
              <a:cs typeface="Arial"/>
              <a:sym typeface="Arial"/>
            </a:endParaRPr>
          </a:p>
        </p:txBody>
      </p:sp>
      <p:sp>
        <p:nvSpPr>
          <p:cNvPr id="802" name="Google Shape;802;p91"/>
          <p:cNvSpPr/>
          <p:nvPr/>
        </p:nvSpPr>
        <p:spPr>
          <a:xfrm>
            <a:off x="2195736" y="931776"/>
            <a:ext cx="6491064" cy="531813"/>
          </a:xfrm>
          <a:prstGeom prst="rect">
            <a:avLst/>
          </a:prstGeom>
          <a:solidFill>
            <a:srgbClr val="DDDDDD"/>
          </a:solidFill>
          <a:ln w="38100" cap="flat" cmpd="sng">
            <a:solidFill>
              <a:srgbClr val="49442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Il controllo dello svolgimento della prova</a:t>
            </a:r>
            <a:endParaRPr sz="1400" b="0" i="0" u="none" strike="noStrike" cap="none">
              <a:solidFill>
                <a:srgbClr val="000000"/>
              </a:solidFill>
              <a:latin typeface="Arial"/>
              <a:ea typeface="Arial"/>
              <a:cs typeface="Arial"/>
              <a:sym typeface="Arial"/>
            </a:endParaRPr>
          </a:p>
        </p:txBody>
      </p:sp>
      <p:sp>
        <p:nvSpPr>
          <p:cNvPr id="803" name="Google Shape;803;p91"/>
          <p:cNvSpPr/>
          <p:nvPr/>
        </p:nvSpPr>
        <p:spPr>
          <a:xfrm>
            <a:off x="2123729" y="1563638"/>
            <a:ext cx="6537154" cy="323351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600"/>
              <a:buFont typeface="Arial"/>
              <a:buNone/>
            </a:pPr>
            <a:r>
              <a:rPr lang="it-IT" sz="2600" b="0" i="0" u="none" strike="noStrike" cap="none">
                <a:solidFill>
                  <a:srgbClr val="000000"/>
                </a:solidFill>
                <a:latin typeface="Arial"/>
                <a:ea typeface="Arial"/>
                <a:cs typeface="Arial"/>
                <a:sym typeface="Arial"/>
              </a:rPr>
              <a:t>Compiti del CdR dopo la partenza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80"/>
              </a:spcBef>
              <a:spcAft>
                <a:spcPts val="0"/>
              </a:spcAft>
              <a:buClr>
                <a:srgbClr val="000000"/>
              </a:buClr>
              <a:buSzPts val="2400"/>
              <a:buFont typeface="Arial"/>
              <a:buNone/>
            </a:pPr>
            <a:r>
              <a:rPr lang="it-IT" sz="2400" b="0" i="0" u="none" strike="noStrike" cap="none">
                <a:solidFill>
                  <a:srgbClr val="000000"/>
                </a:solidFill>
                <a:latin typeface="Arial"/>
                <a:ea typeface="Arial"/>
                <a:cs typeface="Arial"/>
                <a:sym typeface="Arial"/>
              </a:rPr>
              <a:t>- </a:t>
            </a:r>
            <a:r>
              <a:rPr lang="it-IT" sz="2200" b="0" i="0" u="none" strike="noStrike" cap="none">
                <a:solidFill>
                  <a:srgbClr val="000000"/>
                </a:solidFill>
                <a:latin typeface="Arial"/>
                <a:ea typeface="Arial"/>
                <a:cs typeface="Arial"/>
                <a:sym typeface="Arial"/>
              </a:rPr>
              <a:t>Tenere sotto controllo le condizioni del tempo</a:t>
            </a:r>
            <a:endParaRPr sz="2200" b="0" i="0" u="none" strike="noStrike" cap="none">
              <a:solidFill>
                <a:srgbClr val="000000"/>
              </a:solidFill>
              <a:latin typeface="Arial"/>
              <a:ea typeface="Arial"/>
              <a:cs typeface="Arial"/>
              <a:sym typeface="Arial"/>
            </a:endParaRPr>
          </a:p>
          <a:p>
            <a:pPr marL="1143000" marR="0" lvl="2" indent="-254000" algn="l" rtl="0">
              <a:lnSpc>
                <a:spcPct val="100000"/>
              </a:lnSpc>
              <a:spcBef>
                <a:spcPts val="36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La velocità del vento è molto variabile ?</a:t>
            </a:r>
            <a:endParaRPr sz="2200" b="0" i="0" u="none" strike="noStrike" cap="none">
              <a:solidFill>
                <a:srgbClr val="000000"/>
              </a:solidFill>
              <a:latin typeface="Arial"/>
              <a:ea typeface="Arial"/>
              <a:cs typeface="Arial"/>
              <a:sym typeface="Arial"/>
            </a:endParaRPr>
          </a:p>
          <a:p>
            <a:pPr marL="1143000" marR="0" lvl="2" indent="-254000" algn="l" rtl="0">
              <a:lnSpc>
                <a:spcPct val="100000"/>
              </a:lnSpc>
              <a:spcBef>
                <a:spcPts val="36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E’ ancora sicuro regatare ?</a:t>
            </a:r>
            <a:endParaRPr sz="2200" b="0" i="0" u="none" strike="noStrike" cap="none">
              <a:solidFill>
                <a:srgbClr val="000000"/>
              </a:solidFill>
              <a:latin typeface="Arial"/>
              <a:ea typeface="Arial"/>
              <a:cs typeface="Arial"/>
              <a:sym typeface="Arial"/>
            </a:endParaRPr>
          </a:p>
          <a:p>
            <a:pPr marL="1143000" marR="0" lvl="2" indent="-254000" algn="l" rtl="0">
              <a:lnSpc>
                <a:spcPct val="100000"/>
              </a:lnSpc>
              <a:spcBef>
                <a:spcPts val="36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Il tempo limite si sta avvicinando ?</a:t>
            </a:r>
            <a:endParaRPr sz="2200" b="0" i="0" u="none" strike="noStrike" cap="none">
              <a:solidFill>
                <a:srgbClr val="000000"/>
              </a:solidFill>
              <a:latin typeface="Arial"/>
              <a:ea typeface="Arial"/>
              <a:cs typeface="Arial"/>
              <a:sym typeface="Arial"/>
            </a:endParaRPr>
          </a:p>
          <a:p>
            <a:pPr marL="1143000" marR="0" lvl="2" indent="-254000" algn="l" rtl="0">
              <a:lnSpc>
                <a:spcPct val="100000"/>
              </a:lnSpc>
              <a:spcBef>
                <a:spcPts val="36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Il vento è girato a destra o a sinistra ?</a:t>
            </a:r>
            <a:endParaRPr sz="2200" b="0" i="0" u="none" strike="noStrike" cap="none">
              <a:solidFill>
                <a:srgbClr val="000000"/>
              </a:solidFill>
              <a:latin typeface="Arial"/>
              <a:ea typeface="Arial"/>
              <a:cs typeface="Arial"/>
              <a:sym typeface="Arial"/>
            </a:endParaRPr>
          </a:p>
          <a:p>
            <a:pPr marL="1143000" marR="0" lvl="2" indent="-254000" algn="l" rtl="0">
              <a:lnSpc>
                <a:spcPct val="100000"/>
              </a:lnSpc>
              <a:spcBef>
                <a:spcPts val="36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Tutte le boe sono ancora in posizione ?</a:t>
            </a:r>
            <a:endParaRPr sz="2200" b="0" i="0" u="none" strike="noStrike" cap="none">
              <a:solidFill>
                <a:srgbClr val="000000"/>
              </a:solidFill>
              <a:latin typeface="Arial"/>
              <a:ea typeface="Arial"/>
              <a:cs typeface="Arial"/>
              <a:sym typeface="Arial"/>
            </a:endParaRPr>
          </a:p>
          <a:p>
            <a:pPr marL="742950" marR="0" lvl="1" indent="-285750" algn="l" rtl="0">
              <a:lnSpc>
                <a:spcPct val="100000"/>
              </a:lnSpc>
              <a:spcBef>
                <a:spcPts val="480"/>
              </a:spcBef>
              <a:spcAft>
                <a:spcPts val="0"/>
              </a:spcAft>
              <a:buClr>
                <a:srgbClr val="000000"/>
              </a:buClr>
              <a:buSzPts val="2400"/>
              <a:buFont typeface="Arial"/>
              <a:buNone/>
            </a:pPr>
            <a:r>
              <a:rPr lang="it-IT" sz="2200" b="0" i="0" u="none" strike="noStrike" cap="none">
                <a:solidFill>
                  <a:srgbClr val="000000"/>
                </a:solidFill>
                <a:latin typeface="Arial"/>
                <a:ea typeface="Arial"/>
                <a:cs typeface="Arial"/>
                <a:sym typeface="Arial"/>
              </a:rPr>
              <a:t>- Annotare le informazioni</a:t>
            </a:r>
            <a:endParaRPr sz="2200" b="0" i="0" u="none" strike="noStrike" cap="none">
              <a:solidFill>
                <a:srgbClr val="000000"/>
              </a:solidFill>
              <a:latin typeface="Arial"/>
              <a:ea typeface="Arial"/>
              <a:cs typeface="Arial"/>
              <a:sym typeface="Arial"/>
            </a:endParaRPr>
          </a:p>
          <a:p>
            <a:pPr marL="1143000" marR="0" lvl="2" indent="-254000" algn="l" rtl="0">
              <a:lnSpc>
                <a:spcPct val="100000"/>
              </a:lnSpc>
              <a:spcBef>
                <a:spcPts val="36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Alla fine di ogni giro (oppure ad ogni boa)</a:t>
            </a:r>
            <a:endParaRPr sz="2200" b="0" i="0" u="none" strike="noStrike" cap="none">
              <a:solidFill>
                <a:srgbClr val="000000"/>
              </a:solidFill>
              <a:latin typeface="Arial"/>
              <a:ea typeface="Arial"/>
              <a:cs typeface="Arial"/>
              <a:sym typeface="Arial"/>
            </a:endParaRPr>
          </a:p>
        </p:txBody>
      </p:sp>
      <p:sp>
        <p:nvSpPr>
          <p:cNvPr id="804" name="Google Shape;804;p91"/>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02"/>
                                        </p:tgtEl>
                                        <p:attrNameLst>
                                          <p:attrName>style.visibility</p:attrName>
                                        </p:attrNameLst>
                                      </p:cBhvr>
                                      <p:to>
                                        <p:strVal val="visible"/>
                                      </p:to>
                                    </p:set>
                                    <p:anim calcmode="lin" valueType="num">
                                      <p:cBhvr additive="base">
                                        <p:cTn id="7" dur="1000"/>
                                        <p:tgtEl>
                                          <p:spTgt spid="8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92"/>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L’ARRIVO</a:t>
            </a:r>
            <a:endParaRPr sz="2400" b="1" i="0" u="none" strike="noStrike" cap="none">
              <a:solidFill>
                <a:srgbClr val="0070C0"/>
              </a:solidFill>
              <a:latin typeface="Arial"/>
              <a:ea typeface="Arial"/>
              <a:cs typeface="Arial"/>
              <a:sym typeface="Arial"/>
            </a:endParaRPr>
          </a:p>
        </p:txBody>
      </p:sp>
      <p:sp>
        <p:nvSpPr>
          <p:cNvPr id="811" name="Google Shape;811;p92"/>
          <p:cNvSpPr/>
          <p:nvPr/>
        </p:nvSpPr>
        <p:spPr>
          <a:xfrm>
            <a:off x="2051720" y="2571750"/>
            <a:ext cx="6768752" cy="2496194"/>
          </a:xfrm>
          <a:prstGeom prst="rect">
            <a:avLst/>
          </a:prstGeom>
          <a:noFill/>
          <a:ln>
            <a:noFill/>
          </a:ln>
        </p:spPr>
        <p:txBody>
          <a:bodyPr spcFirstLastPara="1" wrap="square" lIns="91425" tIns="45700" rIns="91425" bIns="45700" anchor="t" anchorCtr="0">
            <a:noAutofit/>
          </a:bodyPr>
          <a:lstStyle/>
          <a:p>
            <a:pPr marL="347663" marR="0" lvl="0" indent="-354013" algn="just" rtl="0">
              <a:lnSpc>
                <a:spcPct val="100000"/>
              </a:lnSpc>
              <a:spcBef>
                <a:spcPts val="0"/>
              </a:spcBef>
              <a:spcAft>
                <a:spcPts val="0"/>
              </a:spcAft>
              <a:buClr>
                <a:schemeClr val="dk1"/>
              </a:buClr>
              <a:buSzPts val="2400"/>
              <a:buFont typeface="Arial"/>
              <a:buChar char="•"/>
            </a:pPr>
            <a:r>
              <a:rPr lang="it-IT" sz="2400">
                <a:solidFill>
                  <a:schemeClr val="dk1"/>
                </a:solidFill>
              </a:rPr>
              <a:t>L</a:t>
            </a:r>
            <a:r>
              <a:rPr lang="it-IT" sz="2400" b="0" i="0" u="none" strike="noStrike" cap="none">
                <a:solidFill>
                  <a:schemeClr val="dk1"/>
                </a:solidFill>
                <a:latin typeface="Arial"/>
                <a:ea typeface="Arial"/>
                <a:cs typeface="Arial"/>
                <a:sym typeface="Arial"/>
              </a:rPr>
              <a:t>’asta che espone la bandiera blu è un’estremità della linea di arrivo.</a:t>
            </a:r>
            <a:endParaRPr sz="2400" b="0" i="0" u="none" strike="noStrike" cap="none">
              <a:solidFill>
                <a:schemeClr val="dk1"/>
              </a:solidFill>
              <a:latin typeface="Arial"/>
              <a:ea typeface="Arial"/>
              <a:cs typeface="Arial"/>
              <a:sym typeface="Arial"/>
            </a:endParaRPr>
          </a:p>
          <a:p>
            <a:pPr marL="347663" marR="0" lvl="0" indent="-354013" algn="just" rtl="0">
              <a:lnSpc>
                <a:spcPct val="100000"/>
              </a:lnSpc>
              <a:spcBef>
                <a:spcPts val="0"/>
              </a:spcBef>
              <a:spcAft>
                <a:spcPts val="0"/>
              </a:spcAft>
              <a:buClr>
                <a:schemeClr val="dk1"/>
              </a:buClr>
              <a:buSzPts val="2400"/>
              <a:buChar char="•"/>
            </a:pPr>
            <a:r>
              <a:rPr lang="it-IT" sz="2400">
                <a:solidFill>
                  <a:schemeClr val="dk1"/>
                </a:solidFill>
              </a:rPr>
              <a:t>Non è richiesto alcun suono</a:t>
            </a:r>
            <a:endParaRPr sz="2400">
              <a:solidFill>
                <a:schemeClr val="dk1"/>
              </a:solidFill>
            </a:endParaRPr>
          </a:p>
        </p:txBody>
      </p:sp>
      <p:sp>
        <p:nvSpPr>
          <p:cNvPr id="812" name="Google Shape;812;p92"/>
          <p:cNvSpPr/>
          <p:nvPr/>
        </p:nvSpPr>
        <p:spPr>
          <a:xfrm>
            <a:off x="7092280" y="1067011"/>
            <a:ext cx="1447800" cy="914400"/>
          </a:xfrm>
          <a:prstGeom prst="rect">
            <a:avLst/>
          </a:prstGeom>
          <a:solidFill>
            <a:srgbClr val="0070C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13" name="Google Shape;813;p92"/>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93"/>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LA LINEA D’ARRIVO</a:t>
            </a:r>
            <a:endParaRPr sz="2400" b="1" i="0" u="none" strike="noStrike" cap="none">
              <a:solidFill>
                <a:srgbClr val="0070C0"/>
              </a:solidFill>
              <a:latin typeface="Arial"/>
              <a:ea typeface="Arial"/>
              <a:cs typeface="Arial"/>
              <a:sym typeface="Arial"/>
            </a:endParaRPr>
          </a:p>
        </p:txBody>
      </p:sp>
      <p:sp>
        <p:nvSpPr>
          <p:cNvPr id="820" name="Google Shape;820;p93"/>
          <p:cNvSpPr/>
          <p:nvPr/>
        </p:nvSpPr>
        <p:spPr>
          <a:xfrm>
            <a:off x="1832550" y="1084475"/>
            <a:ext cx="7129500" cy="3565500"/>
          </a:xfrm>
          <a:prstGeom prst="rect">
            <a:avLst/>
          </a:prstGeom>
          <a:noFill/>
          <a:ln>
            <a:noFill/>
          </a:ln>
        </p:spPr>
        <p:txBody>
          <a:bodyPr spcFirstLastPara="1" wrap="square" lIns="91425" tIns="45700" rIns="91425" bIns="45700" anchor="t" anchorCtr="0">
            <a:noAutofit/>
          </a:bodyPr>
          <a:lstStyle/>
          <a:p>
            <a:pPr marL="347663" marR="0" lvl="0" indent="-347663" algn="just" rtl="0">
              <a:lnSpc>
                <a:spcPct val="100000"/>
              </a:lnSpc>
              <a:spcBef>
                <a:spcPts val="0"/>
              </a:spcBef>
              <a:spcAft>
                <a:spcPts val="0"/>
              </a:spcAft>
              <a:buClr>
                <a:srgbClr val="000000"/>
              </a:buClr>
              <a:buSzPts val="2000"/>
              <a:buFont typeface="Arial"/>
              <a:buChar char="•"/>
            </a:pPr>
            <a:r>
              <a:rPr lang="it-IT" sz="2000" b="0" i="0" u="none" strike="noStrike" cap="none">
                <a:solidFill>
                  <a:srgbClr val="000000"/>
                </a:solidFill>
                <a:latin typeface="Arial"/>
                <a:ea typeface="Arial"/>
                <a:cs typeface="Arial"/>
                <a:sym typeface="Arial"/>
              </a:rPr>
              <a:t>La linea d’arrivo deve essere tagliata provenendo dal lato di percorso della linea d’arrivo o</a:t>
            </a:r>
            <a:r>
              <a:rPr lang="it-IT" sz="2000" b="0" i="0" u="none" strike="noStrike" cap="none">
                <a:solidFill>
                  <a:srgbClr val="000000"/>
                </a:solidFill>
                <a:highlight>
                  <a:srgbClr val="33CC33"/>
                </a:highlight>
                <a:latin typeface="Arial"/>
                <a:ea typeface="Arial"/>
                <a:cs typeface="Arial"/>
                <a:sym typeface="Arial"/>
              </a:rPr>
              <a:t> d</a:t>
            </a:r>
            <a:r>
              <a:rPr lang="it-IT" sz="2000">
                <a:highlight>
                  <a:srgbClr val="33CC33"/>
                </a:highlight>
              </a:rPr>
              <a:t>a dove stabiliscono le Istruzioni di regata</a:t>
            </a:r>
            <a:endParaRPr sz="1400" b="0" i="0" u="none" strike="noStrike" cap="none">
              <a:solidFill>
                <a:srgbClr val="000000"/>
              </a:solidFill>
              <a:highlight>
                <a:srgbClr val="33CC33"/>
              </a:highlight>
              <a:latin typeface="Arial"/>
              <a:ea typeface="Arial"/>
              <a:cs typeface="Arial"/>
              <a:sym typeface="Arial"/>
            </a:endParaRPr>
          </a:p>
          <a:p>
            <a:pPr marL="347663" marR="0" lvl="0" indent="-347663" algn="just" rtl="0">
              <a:lnSpc>
                <a:spcPct val="100000"/>
              </a:lnSpc>
              <a:spcBef>
                <a:spcPts val="200"/>
              </a:spcBef>
              <a:spcAft>
                <a:spcPts val="0"/>
              </a:spcAft>
              <a:buClr>
                <a:srgbClr val="000000"/>
              </a:buClr>
              <a:buSzPts val="2000"/>
              <a:buFont typeface="Arial"/>
              <a:buChar char="•"/>
            </a:pPr>
            <a:r>
              <a:rPr lang="it-IT" sz="2000" b="0" i="0" u="none" strike="noStrike" cap="none">
                <a:solidFill>
                  <a:srgbClr val="000000"/>
                </a:solidFill>
                <a:latin typeface="Arial"/>
                <a:ea typeface="Arial"/>
                <a:cs typeface="Arial"/>
                <a:sym typeface="Arial"/>
              </a:rPr>
              <a:t>La lunghezza della linea di arrivo deve essere, compatibilmente con le caratteristiche delle barche e con le condizioni atmosferiche, la più stretta possibile (</a:t>
            </a:r>
            <a:r>
              <a:rPr lang="it-IT" sz="2000" b="0" i="0" u="none" strike="noStrike" cap="none">
                <a:solidFill>
                  <a:srgbClr val="FF0000"/>
                </a:solidFill>
                <a:latin typeface="Arial"/>
                <a:ea typeface="Arial"/>
                <a:cs typeface="Arial"/>
                <a:sym typeface="Arial"/>
              </a:rPr>
              <a:t>50-75 metri</a:t>
            </a:r>
            <a:r>
              <a:rPr lang="it-IT" sz="2000" b="0" i="0" u="none" strike="noStrike" cap="none">
                <a:solidFill>
                  <a:srgbClr val="000000"/>
                </a:solidFill>
                <a:latin typeface="Arial"/>
                <a:ea typeface="Arial"/>
                <a:cs typeface="Arial"/>
                <a:sym typeface="Arial"/>
              </a:rPr>
              <a:t>). </a:t>
            </a:r>
            <a:endParaRPr sz="2000"/>
          </a:p>
          <a:p>
            <a:pPr marL="347663" marR="0" lvl="0" indent="-347663" algn="just" rtl="0">
              <a:lnSpc>
                <a:spcPct val="100000"/>
              </a:lnSpc>
              <a:spcBef>
                <a:spcPts val="200"/>
              </a:spcBef>
              <a:spcAft>
                <a:spcPts val="0"/>
              </a:spcAft>
              <a:buSzPts val="2000"/>
              <a:buChar char="•"/>
            </a:pPr>
            <a:r>
              <a:rPr lang="it-IT" sz="2000"/>
              <a:t>Non è necessario che una barca attraversi la linea per essere dichiarata arrivata. Basta che la tocchi con una parte dello scafo.</a:t>
            </a:r>
            <a:endParaRPr sz="2000"/>
          </a:p>
        </p:txBody>
      </p:sp>
      <p:sp>
        <p:nvSpPr>
          <p:cNvPr id="821" name="Google Shape;821;p93"/>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94"/>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PROCEDURE D’ARRIVO</a:t>
            </a:r>
            <a:endParaRPr sz="2400" b="1" i="0" u="none" strike="noStrike" cap="none">
              <a:solidFill>
                <a:srgbClr val="0070C0"/>
              </a:solidFill>
              <a:latin typeface="Arial"/>
              <a:ea typeface="Arial"/>
              <a:cs typeface="Arial"/>
              <a:sym typeface="Arial"/>
            </a:endParaRPr>
          </a:p>
        </p:txBody>
      </p:sp>
      <p:sp>
        <p:nvSpPr>
          <p:cNvPr id="828" name="Google Shape;828;p94"/>
          <p:cNvSpPr/>
          <p:nvPr/>
        </p:nvSpPr>
        <p:spPr>
          <a:xfrm>
            <a:off x="2051720" y="1275607"/>
            <a:ext cx="6912768" cy="2952328"/>
          </a:xfrm>
          <a:prstGeom prst="rect">
            <a:avLst/>
          </a:prstGeom>
          <a:noFill/>
          <a:ln>
            <a:noFill/>
          </a:ln>
        </p:spPr>
        <p:txBody>
          <a:bodyPr spcFirstLastPara="1" wrap="square" lIns="91425" tIns="45700" rIns="91425" bIns="45700" anchor="t" anchorCtr="0">
            <a:noAutofit/>
          </a:bodyPr>
          <a:lstStyle/>
          <a:p>
            <a:pPr marL="347663" marR="0" lvl="0" indent="-347663" algn="just" rtl="0">
              <a:lnSpc>
                <a:spcPct val="100000"/>
              </a:lnSpc>
              <a:spcBef>
                <a:spcPts val="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Due registrazioni</a:t>
            </a:r>
            <a:endParaRPr sz="1400" b="0" i="0" u="none" strike="noStrike" cap="none">
              <a:solidFill>
                <a:srgbClr val="000000"/>
              </a:solidFill>
              <a:latin typeface="Arial"/>
              <a:ea typeface="Arial"/>
              <a:cs typeface="Arial"/>
              <a:sym typeface="Arial"/>
            </a:endParaRPr>
          </a:p>
          <a:p>
            <a:pPr marL="347663" marR="0" lvl="0" indent="-347663" algn="just" rtl="0">
              <a:lnSpc>
                <a:spcPct val="100000"/>
              </a:lnSpc>
              <a:spcBef>
                <a:spcPts val="44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Raccolte in modo indipendente</a:t>
            </a:r>
            <a:endParaRPr sz="1400" b="0" i="0" u="none" strike="noStrike" cap="none">
              <a:solidFill>
                <a:srgbClr val="000000"/>
              </a:solidFill>
              <a:latin typeface="Arial"/>
              <a:ea typeface="Arial"/>
              <a:cs typeface="Arial"/>
              <a:sym typeface="Arial"/>
            </a:endParaRPr>
          </a:p>
          <a:p>
            <a:pPr marL="347663" marR="0" lvl="0" indent="-347663" algn="just" rtl="0">
              <a:lnSpc>
                <a:spcPct val="100000"/>
              </a:lnSpc>
              <a:spcBef>
                <a:spcPts val="44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Per le barche one design serve l’orario d’arrivo del primo e dell’ultimo</a:t>
            </a:r>
            <a:endParaRPr/>
          </a:p>
          <a:p>
            <a:pPr marL="347663" marR="0" lvl="0" indent="-347663" algn="just" rtl="0">
              <a:lnSpc>
                <a:spcPct val="100000"/>
              </a:lnSpc>
              <a:spcBef>
                <a:spcPts val="440"/>
              </a:spcBef>
              <a:spcAft>
                <a:spcPts val="0"/>
              </a:spcAft>
              <a:buClr>
                <a:srgbClr val="000000"/>
              </a:buClr>
              <a:buSzPts val="2200"/>
              <a:buChar char="•"/>
            </a:pPr>
            <a:r>
              <a:rPr lang="it-IT" sz="2200" b="1" i="0" u="none" strike="noStrike" cap="none">
                <a:solidFill>
                  <a:srgbClr val="000000"/>
                </a:solidFill>
              </a:rPr>
              <a:t>Per le barche ad handicap serve l’orario d’arrivo di tutte le barche</a:t>
            </a:r>
            <a:endParaRPr sz="2200" b="1" i="0" u="none" strike="noStrike" cap="none">
              <a:solidFill>
                <a:srgbClr val="000000"/>
              </a:solidFill>
            </a:endParaRPr>
          </a:p>
          <a:p>
            <a:pPr marL="347663" marR="0" lvl="0" indent="-347663" algn="just" rtl="0">
              <a:lnSpc>
                <a:spcPct val="100000"/>
              </a:lnSpc>
              <a:spcBef>
                <a:spcPts val="44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Registrare solo quello che si vede</a:t>
            </a:r>
            <a:endParaRPr sz="1400" b="0" i="0" u="none" strike="noStrike" cap="none">
              <a:solidFill>
                <a:srgbClr val="000000"/>
              </a:solidFill>
              <a:latin typeface="Arial"/>
              <a:ea typeface="Arial"/>
              <a:cs typeface="Arial"/>
              <a:sym typeface="Arial"/>
            </a:endParaRPr>
          </a:p>
          <a:p>
            <a:pPr marL="347663" marR="0" lvl="0" indent="-347663" algn="just" rtl="0">
              <a:lnSpc>
                <a:spcPct val="100000"/>
              </a:lnSpc>
              <a:spcBef>
                <a:spcPts val="44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Effettuare un controllo incrociato durante le pause e alla fine</a:t>
            </a:r>
            <a:endParaRPr sz="1400" b="0" i="0" u="none" strike="noStrike" cap="none">
              <a:solidFill>
                <a:srgbClr val="000000"/>
              </a:solidFill>
              <a:latin typeface="Arial"/>
              <a:ea typeface="Arial"/>
              <a:cs typeface="Arial"/>
              <a:sym typeface="Arial"/>
            </a:endParaRPr>
          </a:p>
        </p:txBody>
      </p:sp>
      <p:sp>
        <p:nvSpPr>
          <p:cNvPr id="829" name="Google Shape;829;p94"/>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95"/>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PROCEDURE D’ARRIVO</a:t>
            </a:r>
            <a:endParaRPr sz="2400" b="1" i="0" u="none" strike="noStrike" cap="none">
              <a:solidFill>
                <a:srgbClr val="0070C0"/>
              </a:solidFill>
              <a:latin typeface="Arial"/>
              <a:ea typeface="Arial"/>
              <a:cs typeface="Arial"/>
              <a:sym typeface="Arial"/>
            </a:endParaRPr>
          </a:p>
        </p:txBody>
      </p:sp>
      <p:sp>
        <p:nvSpPr>
          <p:cNvPr id="836" name="Google Shape;836;p95"/>
          <p:cNvSpPr/>
          <p:nvPr/>
        </p:nvSpPr>
        <p:spPr>
          <a:xfrm>
            <a:off x="1763688" y="1275607"/>
            <a:ext cx="7127167" cy="3672407"/>
          </a:xfrm>
          <a:prstGeom prst="rect">
            <a:avLst/>
          </a:prstGeom>
          <a:noFill/>
          <a:ln>
            <a:noFill/>
          </a:ln>
        </p:spPr>
        <p:txBody>
          <a:bodyPr spcFirstLastPara="1" wrap="square" lIns="91425" tIns="45700" rIns="91425" bIns="45700" anchor="t" anchorCtr="0">
            <a:noAutofit/>
          </a:bodyPr>
          <a:lstStyle/>
          <a:p>
            <a:pPr marL="177800" marR="0" lvl="0" indent="-177800" algn="just" rtl="0">
              <a:lnSpc>
                <a:spcPct val="100000"/>
              </a:lnSpc>
              <a:spcBef>
                <a:spcPts val="0"/>
              </a:spcBef>
              <a:spcAft>
                <a:spcPts val="0"/>
              </a:spcAft>
              <a:buClr>
                <a:srgbClr val="000000"/>
              </a:buClr>
              <a:buSzPts val="2150"/>
              <a:buFont typeface="Arial"/>
              <a:buChar char="•"/>
            </a:pPr>
            <a:r>
              <a:rPr lang="it-IT" sz="2150" b="0" i="0" u="none" strike="noStrike" cap="none">
                <a:solidFill>
                  <a:srgbClr val="000000"/>
                </a:solidFill>
                <a:latin typeface="Arial"/>
                <a:ea typeface="Arial"/>
                <a:cs typeface="Arial"/>
                <a:sym typeface="Arial"/>
              </a:rPr>
              <a:t>Documentare l’arrivo</a:t>
            </a:r>
            <a:endParaRPr sz="1400" b="0" i="0" u="none" strike="noStrike" cap="none">
              <a:solidFill>
                <a:srgbClr val="000000"/>
              </a:solidFill>
              <a:latin typeface="Arial"/>
              <a:ea typeface="Arial"/>
              <a:cs typeface="Arial"/>
              <a:sym typeface="Arial"/>
            </a:endParaRPr>
          </a:p>
          <a:p>
            <a:pPr marL="723900" marR="0" lvl="1" indent="-273050" algn="just" rtl="0">
              <a:lnSpc>
                <a:spcPct val="100000"/>
              </a:lnSpc>
              <a:spcBef>
                <a:spcPts val="430"/>
              </a:spcBef>
              <a:spcAft>
                <a:spcPts val="0"/>
              </a:spcAft>
              <a:buClr>
                <a:srgbClr val="000000"/>
              </a:buClr>
              <a:buSzPts val="2150"/>
              <a:buFont typeface="Arial"/>
              <a:buChar char="–"/>
            </a:pPr>
            <a:r>
              <a:rPr lang="it-IT" sz="2150" b="0" i="0" u="none" strike="noStrike" cap="none">
                <a:solidFill>
                  <a:srgbClr val="000000"/>
                </a:solidFill>
                <a:latin typeface="Arial"/>
                <a:ea typeface="Arial"/>
                <a:cs typeface="Arial"/>
                <a:sym typeface="Arial"/>
              </a:rPr>
              <a:t>Una squadra per questo incarico è composta da una persona che legge ed una che scrive</a:t>
            </a:r>
            <a:endParaRPr sz="1400" b="0" i="0" u="none" strike="noStrike" cap="none">
              <a:solidFill>
                <a:srgbClr val="000000"/>
              </a:solidFill>
              <a:latin typeface="Arial"/>
              <a:ea typeface="Arial"/>
              <a:cs typeface="Arial"/>
              <a:sym typeface="Arial"/>
            </a:endParaRPr>
          </a:p>
          <a:p>
            <a:pPr marL="723900" marR="0" lvl="1" indent="-273050" algn="just" rtl="0">
              <a:lnSpc>
                <a:spcPct val="100000"/>
              </a:lnSpc>
              <a:spcBef>
                <a:spcPts val="430"/>
              </a:spcBef>
              <a:spcAft>
                <a:spcPts val="0"/>
              </a:spcAft>
              <a:buClr>
                <a:srgbClr val="000000"/>
              </a:buClr>
              <a:buSzPts val="2150"/>
              <a:buFont typeface="Arial"/>
              <a:buChar char="–"/>
            </a:pPr>
            <a:r>
              <a:rPr lang="it-IT" sz="2150" b="0" i="0" u="none" strike="noStrike" cap="none">
                <a:solidFill>
                  <a:srgbClr val="000000"/>
                </a:solidFill>
                <a:latin typeface="Arial"/>
                <a:ea typeface="Arial"/>
                <a:cs typeface="Arial"/>
                <a:sym typeface="Arial"/>
              </a:rPr>
              <a:t>Quella che legge provvede anche alla registrazione</a:t>
            </a:r>
            <a:endParaRPr sz="1400" b="0" i="0" u="none" strike="noStrike" cap="none">
              <a:solidFill>
                <a:srgbClr val="000000"/>
              </a:solidFill>
              <a:latin typeface="Arial"/>
              <a:ea typeface="Arial"/>
              <a:cs typeface="Arial"/>
              <a:sym typeface="Arial"/>
            </a:endParaRPr>
          </a:p>
          <a:p>
            <a:pPr marL="723900" marR="0" lvl="1" indent="-273050" algn="just" rtl="0">
              <a:lnSpc>
                <a:spcPct val="100000"/>
              </a:lnSpc>
              <a:spcBef>
                <a:spcPts val="430"/>
              </a:spcBef>
              <a:spcAft>
                <a:spcPts val="0"/>
              </a:spcAft>
              <a:buClr>
                <a:srgbClr val="000000"/>
              </a:buClr>
              <a:buSzPts val="2150"/>
              <a:buFont typeface="Arial"/>
              <a:buChar char="–"/>
            </a:pPr>
            <a:r>
              <a:rPr lang="it-IT" sz="2150" b="0" i="0" u="none" strike="noStrike" cap="none">
                <a:solidFill>
                  <a:srgbClr val="000000"/>
                </a:solidFill>
                <a:latin typeface="Arial"/>
                <a:ea typeface="Arial"/>
                <a:cs typeface="Arial"/>
                <a:sym typeface="Arial"/>
              </a:rPr>
              <a:t>L’altra trascrive la registrazione sui moduli d’arrivo</a:t>
            </a:r>
            <a:endParaRPr sz="2150" b="0" i="0" u="none" strike="noStrike" cap="none">
              <a:solidFill>
                <a:srgbClr val="000000"/>
              </a:solidFill>
              <a:latin typeface="Arial"/>
              <a:ea typeface="Arial"/>
              <a:cs typeface="Arial"/>
              <a:sym typeface="Arial"/>
            </a:endParaRPr>
          </a:p>
          <a:p>
            <a:pPr marL="914400" marR="0" lvl="0" indent="0" algn="just" rtl="0">
              <a:lnSpc>
                <a:spcPct val="100000"/>
              </a:lnSpc>
              <a:spcBef>
                <a:spcPts val="430"/>
              </a:spcBef>
              <a:spcAft>
                <a:spcPts val="0"/>
              </a:spcAft>
              <a:buNone/>
            </a:pPr>
            <a:r>
              <a:rPr lang="it-IT" sz="1750">
                <a:solidFill>
                  <a:srgbClr val="FF0000"/>
                </a:solidFill>
              </a:rPr>
              <a:t>(nel caso non capisca un numero salta la riga ( lascia il buco)</a:t>
            </a:r>
            <a:endParaRPr sz="1750">
              <a:solidFill>
                <a:srgbClr val="FF0000"/>
              </a:solidFill>
            </a:endParaRPr>
          </a:p>
          <a:p>
            <a:pPr marL="723900" marR="0" lvl="1" indent="-273050" algn="just" rtl="0">
              <a:lnSpc>
                <a:spcPct val="100000"/>
              </a:lnSpc>
              <a:spcBef>
                <a:spcPts val="430"/>
              </a:spcBef>
              <a:spcAft>
                <a:spcPts val="0"/>
              </a:spcAft>
              <a:buClr>
                <a:srgbClr val="000000"/>
              </a:buClr>
              <a:buSzPts val="2150"/>
              <a:buFont typeface="Arial"/>
              <a:buChar char="–"/>
            </a:pPr>
            <a:r>
              <a:rPr lang="it-IT" sz="2150" b="0" i="0" u="none" strike="noStrike" cap="none">
                <a:solidFill>
                  <a:srgbClr val="000000"/>
                </a:solidFill>
                <a:latin typeface="Arial"/>
                <a:ea typeface="Arial"/>
                <a:cs typeface="Arial"/>
                <a:sym typeface="Arial"/>
              </a:rPr>
              <a:t>Utilizzare almeno due squadre</a:t>
            </a:r>
            <a:endParaRPr sz="1400" b="0" i="0" u="none" strike="noStrike" cap="none">
              <a:solidFill>
                <a:srgbClr val="000000"/>
              </a:solidFill>
              <a:latin typeface="Arial"/>
              <a:ea typeface="Arial"/>
              <a:cs typeface="Arial"/>
              <a:sym typeface="Arial"/>
            </a:endParaRPr>
          </a:p>
          <a:p>
            <a:pPr marL="723900" marR="0" lvl="1" indent="-273050" algn="just" rtl="0">
              <a:lnSpc>
                <a:spcPct val="100000"/>
              </a:lnSpc>
              <a:spcBef>
                <a:spcPts val="430"/>
              </a:spcBef>
              <a:spcAft>
                <a:spcPts val="0"/>
              </a:spcAft>
              <a:buClr>
                <a:srgbClr val="000000"/>
              </a:buClr>
              <a:buSzPts val="2150"/>
              <a:buFont typeface="Arial"/>
              <a:buChar char="–"/>
            </a:pPr>
            <a:r>
              <a:rPr lang="it-IT" sz="2150" b="0" i="0" u="none" strike="noStrike" cap="none">
                <a:solidFill>
                  <a:srgbClr val="000000"/>
                </a:solidFill>
                <a:latin typeface="Arial"/>
                <a:ea typeface="Arial"/>
                <a:cs typeface="Arial"/>
                <a:sym typeface="Arial"/>
              </a:rPr>
              <a:t>Aumentare le squadre in caso di grandi flotte</a:t>
            </a:r>
            <a:endParaRPr sz="1400" b="0" i="0" u="none" strike="noStrike" cap="none">
              <a:solidFill>
                <a:srgbClr val="000000"/>
              </a:solidFill>
              <a:latin typeface="Arial"/>
              <a:ea typeface="Arial"/>
              <a:cs typeface="Arial"/>
              <a:sym typeface="Arial"/>
            </a:endParaRPr>
          </a:p>
          <a:p>
            <a:pPr marL="177800" marR="0" lvl="0" indent="-177800" algn="just" rtl="0">
              <a:lnSpc>
                <a:spcPct val="100000"/>
              </a:lnSpc>
              <a:spcBef>
                <a:spcPts val="430"/>
              </a:spcBef>
              <a:spcAft>
                <a:spcPts val="0"/>
              </a:spcAft>
              <a:buClr>
                <a:srgbClr val="000000"/>
              </a:buClr>
              <a:buSzPts val="2150"/>
              <a:buFont typeface="Arial"/>
              <a:buChar char="•"/>
            </a:pPr>
            <a:r>
              <a:rPr lang="it-IT" sz="2150" b="0" i="0" u="none" strike="noStrike" cap="none">
                <a:solidFill>
                  <a:srgbClr val="000000"/>
                </a:solidFill>
                <a:latin typeface="Arial"/>
                <a:ea typeface="Arial"/>
                <a:cs typeface="Arial"/>
                <a:sym typeface="Arial"/>
              </a:rPr>
              <a:t>Ricordarsi che</a:t>
            </a:r>
            <a:endParaRPr sz="1400" b="0" i="0" u="none" strike="noStrike" cap="none">
              <a:solidFill>
                <a:srgbClr val="000000"/>
              </a:solidFill>
              <a:latin typeface="Arial"/>
              <a:ea typeface="Arial"/>
              <a:cs typeface="Arial"/>
              <a:sym typeface="Arial"/>
            </a:endParaRPr>
          </a:p>
          <a:p>
            <a:pPr marL="723900" marR="0" lvl="1" indent="-273050" algn="just" rtl="0">
              <a:lnSpc>
                <a:spcPct val="100000"/>
              </a:lnSpc>
              <a:spcBef>
                <a:spcPts val="430"/>
              </a:spcBef>
              <a:spcAft>
                <a:spcPts val="0"/>
              </a:spcAft>
              <a:buClr>
                <a:srgbClr val="000000"/>
              </a:buClr>
              <a:buSzPts val="2150"/>
              <a:buFont typeface="Arial"/>
              <a:buChar char="–"/>
            </a:pPr>
            <a:r>
              <a:rPr lang="it-IT" sz="2150" b="0" i="0" u="none" strike="noStrike" cap="none">
                <a:solidFill>
                  <a:srgbClr val="000000"/>
                </a:solidFill>
                <a:latin typeface="Arial"/>
                <a:ea typeface="Arial"/>
                <a:cs typeface="Arial"/>
                <a:sym typeface="Arial"/>
              </a:rPr>
              <a:t>Una partenza può essere ripetuta, l’arrivo è unico !</a:t>
            </a:r>
            <a:endParaRPr sz="1400" b="0" i="0" u="none" strike="noStrike" cap="none">
              <a:solidFill>
                <a:srgbClr val="000000"/>
              </a:solidFill>
              <a:latin typeface="Arial"/>
              <a:ea typeface="Arial"/>
              <a:cs typeface="Arial"/>
              <a:sym typeface="Arial"/>
            </a:endParaRPr>
          </a:p>
        </p:txBody>
      </p:sp>
      <p:sp>
        <p:nvSpPr>
          <p:cNvPr id="837" name="Google Shape;837;p95"/>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BANDO DI REGATA (BdR) </a:t>
            </a:r>
            <a:endParaRPr/>
          </a:p>
        </p:txBody>
      </p:sp>
      <p:sp>
        <p:nvSpPr>
          <p:cNvPr id="178" name="Google Shape;178;p33"/>
          <p:cNvSpPr txBox="1">
            <a:spLocks noGrp="1"/>
          </p:cNvSpPr>
          <p:nvPr>
            <p:ph type="body" idx="1"/>
          </p:nvPr>
        </p:nvSpPr>
        <p:spPr>
          <a:xfrm>
            <a:off x="2339752" y="771550"/>
            <a:ext cx="6615000" cy="3394200"/>
          </a:xfrm>
          <a:prstGeom prst="rect">
            <a:avLst/>
          </a:prstGeom>
          <a:noFill/>
          <a:ln>
            <a:noFill/>
          </a:ln>
        </p:spPr>
        <p:txBody>
          <a:bodyPr spcFirstLastPara="1" wrap="square" lIns="91425" tIns="45700" rIns="91425" bIns="45700" anchor="t" anchorCtr="0">
            <a:normAutofit/>
          </a:bodyPr>
          <a:lstStyle/>
          <a:p>
            <a:pPr marL="263525" lvl="0" indent="-263525" algn="just" rtl="0">
              <a:lnSpc>
                <a:spcPct val="100000"/>
              </a:lnSpc>
              <a:spcBef>
                <a:spcPts val="0"/>
              </a:spcBef>
              <a:spcAft>
                <a:spcPts val="0"/>
              </a:spcAft>
              <a:buClr>
                <a:schemeClr val="dk1"/>
              </a:buClr>
              <a:buSzPts val="2400"/>
              <a:buFont typeface="Arial"/>
              <a:buNone/>
            </a:pPr>
            <a:r>
              <a:rPr lang="it-IT" sz="2400">
                <a:latin typeface="Arial"/>
                <a:ea typeface="Arial"/>
                <a:cs typeface="Arial"/>
                <a:sym typeface="Arial"/>
              </a:rPr>
              <a:t>    </a:t>
            </a:r>
            <a:endParaRPr/>
          </a:p>
        </p:txBody>
      </p:sp>
      <p:sp>
        <p:nvSpPr>
          <p:cNvPr id="179" name="Google Shape;179;p33"/>
          <p:cNvSpPr txBox="1"/>
          <p:nvPr/>
        </p:nvSpPr>
        <p:spPr>
          <a:xfrm>
            <a:off x="2182450" y="743350"/>
            <a:ext cx="6615000" cy="3450600"/>
          </a:xfrm>
          <a:prstGeom prst="rect">
            <a:avLst/>
          </a:prstGeom>
          <a:noFill/>
          <a:ln>
            <a:noFill/>
          </a:ln>
        </p:spPr>
        <p:txBody>
          <a:bodyPr spcFirstLastPara="1" wrap="square" lIns="91425" tIns="45700" rIns="91425" bIns="45700" anchor="t" anchorCtr="0">
            <a:normAutofit/>
          </a:bodyPr>
          <a:lstStyle/>
          <a:p>
            <a:pPr marL="88900" lvl="0" indent="0" algn="just" rtl="0">
              <a:lnSpc>
                <a:spcPct val="110000"/>
              </a:lnSpc>
              <a:spcBef>
                <a:spcPts val="362"/>
              </a:spcBef>
              <a:spcAft>
                <a:spcPts val="0"/>
              </a:spcAft>
              <a:buClr>
                <a:schemeClr val="dk1"/>
              </a:buClr>
              <a:buSzPts val="1959"/>
              <a:buFont typeface="Arial"/>
              <a:buNone/>
            </a:pPr>
            <a:endParaRPr sz="1812" b="1">
              <a:solidFill>
                <a:schemeClr val="dk1"/>
              </a:solidFill>
            </a:endParaRPr>
          </a:p>
          <a:p>
            <a:pPr marL="88900" lvl="0" indent="0" algn="just" rtl="0">
              <a:lnSpc>
                <a:spcPct val="110000"/>
              </a:lnSpc>
              <a:spcBef>
                <a:spcPts val="362"/>
              </a:spcBef>
              <a:spcAft>
                <a:spcPts val="0"/>
              </a:spcAft>
              <a:buClr>
                <a:schemeClr val="dk1"/>
              </a:buClr>
              <a:buSzPts val="1959"/>
              <a:buFont typeface="Arial"/>
              <a:buNone/>
            </a:pPr>
            <a:endParaRPr sz="1812" b="1">
              <a:solidFill>
                <a:schemeClr val="dk1"/>
              </a:solidFill>
            </a:endParaRPr>
          </a:p>
          <a:p>
            <a:pPr marL="88900" lvl="0" indent="0" algn="just" rtl="0">
              <a:lnSpc>
                <a:spcPct val="110000"/>
              </a:lnSpc>
              <a:spcBef>
                <a:spcPts val="362"/>
              </a:spcBef>
              <a:spcAft>
                <a:spcPts val="0"/>
              </a:spcAft>
              <a:buClr>
                <a:schemeClr val="dk1"/>
              </a:buClr>
              <a:buSzPts val="1959"/>
              <a:buFont typeface="Arial"/>
              <a:buNone/>
            </a:pPr>
            <a:r>
              <a:rPr lang="it-IT" sz="1812" b="1">
                <a:solidFill>
                  <a:schemeClr val="dk1"/>
                </a:solidFill>
              </a:rPr>
              <a:t>Il Bando può </a:t>
            </a:r>
            <a:r>
              <a:rPr lang="it-IT" sz="1812" b="1">
                <a:solidFill>
                  <a:srgbClr val="FF3232"/>
                </a:solidFill>
              </a:rPr>
              <a:t>essere modificato</a:t>
            </a:r>
            <a:r>
              <a:rPr lang="it-IT" sz="1812" b="1">
                <a:solidFill>
                  <a:schemeClr val="dk1"/>
                </a:solidFill>
              </a:rPr>
              <a:t> (RRS 89.2(b) solo utilizzando lo stesso procedimento della pubblicazione originale e in tempo ragionevole. Tutte le barche che si sono iscritte prima della modifica devono essere avvisate direttamente.</a:t>
            </a:r>
            <a:endParaRPr b="1"/>
          </a:p>
        </p:txBody>
      </p:sp>
      <p:sp>
        <p:nvSpPr>
          <p:cNvPr id="180" name="Google Shape;180;p33"/>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7</a:t>
            </a:fld>
            <a:endParaRPr/>
          </a:p>
        </p:txBody>
      </p:sp>
      <p:sp>
        <p:nvSpPr>
          <p:cNvPr id="181" name="Google Shape;181;p33"/>
          <p:cNvSpPr txBox="1"/>
          <p:nvPr/>
        </p:nvSpPr>
        <p:spPr>
          <a:xfrm>
            <a:off x="2339750" y="3216250"/>
            <a:ext cx="6339600" cy="170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IT" sz="1700" b="1">
                <a:solidFill>
                  <a:srgbClr val="FF3607"/>
                </a:solidFill>
              </a:rPr>
              <a:t>Appendice J.1 per stesura e fraseggio</a:t>
            </a:r>
            <a:endParaRPr sz="1700" b="1">
              <a:solidFill>
                <a:srgbClr val="FF3607"/>
              </a:solidFill>
            </a:endParaRPr>
          </a:p>
          <a:p>
            <a:pPr marL="0" lvl="0" indent="0" algn="l" rtl="0">
              <a:spcBef>
                <a:spcPts val="0"/>
              </a:spcBef>
              <a:spcAft>
                <a:spcPts val="0"/>
              </a:spcAft>
              <a:buClr>
                <a:schemeClr val="dk1"/>
              </a:buClr>
              <a:buSzPts val="1100"/>
              <a:buFont typeface="Arial"/>
              <a:buNone/>
            </a:pPr>
            <a:r>
              <a:rPr lang="it-IT" sz="1700" b="1">
                <a:solidFill>
                  <a:srgbClr val="FF3607"/>
                </a:solidFill>
              </a:rPr>
              <a:t>Sul  sito W.S. è disponibile un fac-simile di BdR standard</a:t>
            </a:r>
            <a:endParaRPr sz="1700" b="1">
              <a:solidFill>
                <a:srgbClr val="FF3607"/>
              </a:solidFill>
            </a:endParaRPr>
          </a:p>
          <a:p>
            <a:pPr marL="0" lvl="0" indent="0" algn="l" rtl="0">
              <a:spcBef>
                <a:spcPts val="0"/>
              </a:spcBef>
              <a:spcAft>
                <a:spcPts val="0"/>
              </a:spcAft>
              <a:buClr>
                <a:schemeClr val="dk1"/>
              </a:buClr>
              <a:buSzPts val="1100"/>
              <a:buFont typeface="Arial"/>
              <a:buNone/>
            </a:pPr>
            <a:r>
              <a:rPr lang="it-IT" sz="1700" b="1">
                <a:solidFill>
                  <a:srgbClr val="FF3607"/>
                </a:solidFill>
              </a:rPr>
              <a:t>Sul sito Federvela sono disponibili BdR  standard relativi  a molte classi di derive: Optimist - ILCA - 420 - 29er ecc</a:t>
            </a:r>
            <a:endParaRPr sz="1700" b="1">
              <a:solidFill>
                <a:srgbClr val="FF3607"/>
              </a:solidFill>
            </a:endParaRPr>
          </a:p>
          <a:p>
            <a:pPr marL="0" lvl="0" indent="0" algn="l" rtl="0">
              <a:spcBef>
                <a:spcPts val="0"/>
              </a:spcBef>
              <a:spcAft>
                <a:spcPts val="0"/>
              </a:spcAft>
              <a:buNone/>
            </a:pPr>
            <a:endParaRPr sz="1700">
              <a:solidFill>
                <a:schemeClr val="dk2"/>
              </a:solidFill>
            </a:endParaRPr>
          </a:p>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96"/>
          <p:cNvSpPr txBox="1"/>
          <p:nvPr/>
        </p:nvSpPr>
        <p:spPr>
          <a:xfrm>
            <a:off x="1259632" y="274638"/>
            <a:ext cx="74271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PROCEDURE D’ARRIVO</a:t>
            </a:r>
            <a:r>
              <a:rPr lang="it-IT" sz="2400" b="1">
                <a:solidFill>
                  <a:srgbClr val="0070C0"/>
                </a:solidFill>
              </a:rPr>
              <a:t>- Moduli di Arrivo</a:t>
            </a:r>
            <a:endParaRPr sz="2400" b="1" i="0" u="none" strike="noStrike" cap="none">
              <a:solidFill>
                <a:srgbClr val="0070C0"/>
              </a:solidFill>
              <a:latin typeface="Arial"/>
              <a:ea typeface="Arial"/>
              <a:cs typeface="Arial"/>
              <a:sym typeface="Arial"/>
            </a:endParaRPr>
          </a:p>
        </p:txBody>
      </p:sp>
      <p:sp>
        <p:nvSpPr>
          <p:cNvPr id="844" name="Google Shape;844;p96"/>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70</a:t>
            </a:fld>
            <a:endParaRPr/>
          </a:p>
        </p:txBody>
      </p:sp>
      <p:pic>
        <p:nvPicPr>
          <p:cNvPr id="845" name="Google Shape;845;p96"/>
          <p:cNvPicPr preferRelativeResize="0"/>
          <p:nvPr/>
        </p:nvPicPr>
        <p:blipFill>
          <a:blip r:embed="rId3">
            <a:alphaModFix/>
          </a:blip>
          <a:stretch>
            <a:fillRect/>
          </a:stretch>
        </p:blipFill>
        <p:spPr>
          <a:xfrm>
            <a:off x="1097799" y="858236"/>
            <a:ext cx="2991700" cy="4181475"/>
          </a:xfrm>
          <a:prstGeom prst="rect">
            <a:avLst/>
          </a:prstGeom>
          <a:noFill/>
          <a:ln>
            <a:noFill/>
          </a:ln>
        </p:spPr>
      </p:pic>
      <p:sp>
        <p:nvSpPr>
          <p:cNvPr id="846" name="Google Shape;846;p96"/>
          <p:cNvSpPr txBox="1"/>
          <p:nvPr/>
        </p:nvSpPr>
        <p:spPr>
          <a:xfrm>
            <a:off x="4385750" y="766375"/>
            <a:ext cx="4523400" cy="418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IT" sz="2200" b="1">
                <a:solidFill>
                  <a:schemeClr val="dk1"/>
                </a:solidFill>
              </a:rPr>
              <a:t>Fac-simile foglio arrivi:</a:t>
            </a:r>
            <a:endParaRPr sz="2200" b="1">
              <a:solidFill>
                <a:schemeClr val="dk1"/>
              </a:solidFill>
            </a:endParaRPr>
          </a:p>
          <a:p>
            <a:pPr marL="457200" lvl="0" indent="-368300" algn="l" rtl="0">
              <a:spcBef>
                <a:spcPts val="0"/>
              </a:spcBef>
              <a:spcAft>
                <a:spcPts val="0"/>
              </a:spcAft>
              <a:buClr>
                <a:schemeClr val="dk1"/>
              </a:buClr>
              <a:buSzPts val="2200"/>
              <a:buChar char="-"/>
            </a:pPr>
            <a:r>
              <a:rPr lang="it-IT" sz="2200">
                <a:solidFill>
                  <a:schemeClr val="dk1"/>
                </a:solidFill>
              </a:rPr>
              <a:t>Numerare le pagine e (firma)</a:t>
            </a:r>
            <a:endParaRPr sz="2200">
              <a:solidFill>
                <a:schemeClr val="dk1"/>
              </a:solidFill>
            </a:endParaRPr>
          </a:p>
          <a:p>
            <a:pPr marL="457200" lvl="0" indent="-368300" algn="l" rtl="0">
              <a:spcBef>
                <a:spcPts val="0"/>
              </a:spcBef>
              <a:spcAft>
                <a:spcPts val="0"/>
              </a:spcAft>
              <a:buClr>
                <a:schemeClr val="dk1"/>
              </a:buClr>
              <a:buSzPts val="2200"/>
              <a:buChar char="-"/>
            </a:pPr>
            <a:r>
              <a:rPr lang="it-IT" sz="2200">
                <a:solidFill>
                  <a:schemeClr val="dk1"/>
                </a:solidFill>
              </a:rPr>
              <a:t>Segnare numero prova e data</a:t>
            </a:r>
            <a:endParaRPr sz="2200">
              <a:solidFill>
                <a:schemeClr val="dk1"/>
              </a:solidFill>
            </a:endParaRPr>
          </a:p>
          <a:p>
            <a:pPr marL="457200" lvl="0" indent="-368300" algn="l" rtl="0">
              <a:spcBef>
                <a:spcPts val="0"/>
              </a:spcBef>
              <a:spcAft>
                <a:spcPts val="0"/>
              </a:spcAft>
              <a:buClr>
                <a:schemeClr val="dk1"/>
              </a:buClr>
              <a:buSzPts val="2200"/>
              <a:buChar char="-"/>
            </a:pPr>
            <a:r>
              <a:rPr lang="it-IT" sz="2200">
                <a:solidFill>
                  <a:schemeClr val="dk1"/>
                </a:solidFill>
              </a:rPr>
              <a:t>Registrare l’orario della prima barca e dell’ultima.</a:t>
            </a:r>
            <a:br>
              <a:rPr lang="it-IT" sz="2200">
                <a:solidFill>
                  <a:schemeClr val="dk1"/>
                </a:solidFill>
              </a:rPr>
            </a:br>
            <a:r>
              <a:rPr lang="it-IT" sz="2200">
                <a:solidFill>
                  <a:schemeClr val="dk1"/>
                </a:solidFill>
              </a:rPr>
              <a:t>Se ci sono più classi il tempo di tutte le prime barche di ciascuna classe.</a:t>
            </a:r>
            <a:endParaRPr sz="2200">
              <a:solidFill>
                <a:schemeClr val="dk1"/>
              </a:solidFill>
            </a:endParaRPr>
          </a:p>
          <a:p>
            <a:pPr marL="457200" lvl="0" indent="-368300" algn="l" rtl="0">
              <a:spcBef>
                <a:spcPts val="0"/>
              </a:spcBef>
              <a:spcAft>
                <a:spcPts val="0"/>
              </a:spcAft>
              <a:buClr>
                <a:schemeClr val="dk1"/>
              </a:buClr>
              <a:buSzPts val="2200"/>
              <a:buChar char="-"/>
            </a:pPr>
            <a:r>
              <a:rPr lang="it-IT" sz="2200">
                <a:solidFill>
                  <a:schemeClr val="dk1"/>
                </a:solidFill>
              </a:rPr>
              <a:t>Se classi ad handicap segnare orario </a:t>
            </a:r>
            <a:r>
              <a:rPr lang="it-IT" sz="2200">
                <a:solidFill>
                  <a:srgbClr val="FF0000"/>
                </a:solidFill>
              </a:rPr>
              <a:t>preciso</a:t>
            </a:r>
            <a:r>
              <a:rPr lang="it-IT" sz="2200">
                <a:solidFill>
                  <a:schemeClr val="dk1"/>
                </a:solidFill>
              </a:rPr>
              <a:t> x ogni barca.</a:t>
            </a:r>
            <a:endParaRPr sz="2200">
              <a:solidFill>
                <a:schemeClr val="dk1"/>
              </a:solidFill>
            </a:endParaRPr>
          </a:p>
          <a:p>
            <a:pPr marL="457200" lvl="0" indent="-368300" algn="l" rtl="0">
              <a:spcBef>
                <a:spcPts val="0"/>
              </a:spcBef>
              <a:spcAft>
                <a:spcPts val="0"/>
              </a:spcAft>
              <a:buClr>
                <a:schemeClr val="dk1"/>
              </a:buClr>
              <a:buSzPts val="2200"/>
              <a:buChar char="-"/>
            </a:pPr>
            <a:r>
              <a:rPr lang="it-IT" sz="2200">
                <a:solidFill>
                  <a:schemeClr val="dk1"/>
                </a:solidFill>
              </a:rPr>
              <a:t>Fare foto del foglio e spedirla a terra all’addetto alle classifiche.</a:t>
            </a:r>
            <a:endParaRPr sz="2200">
              <a:solidFill>
                <a:schemeClr val="dk1"/>
              </a:solidFill>
            </a:endParaRPr>
          </a:p>
          <a:p>
            <a:pPr marL="0" lvl="0" indent="0" algn="l" rtl="0">
              <a:spcBef>
                <a:spcPts val="0"/>
              </a:spcBef>
              <a:spcAft>
                <a:spcPts val="0"/>
              </a:spcAft>
              <a:buNone/>
            </a:pPr>
            <a:endParaRPr sz="22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97"/>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70C0"/>
              </a:buClr>
              <a:buSzPts val="2400"/>
              <a:buFont typeface="Arial"/>
              <a:buNone/>
            </a:pPr>
            <a:endParaRPr sz="2400" b="1" i="0" u="none" strike="noStrike" cap="none">
              <a:solidFill>
                <a:srgbClr val="0070C0"/>
              </a:solidFill>
              <a:latin typeface="Arial"/>
              <a:ea typeface="Arial"/>
              <a:cs typeface="Arial"/>
              <a:sym typeface="Arial"/>
            </a:endParaRPr>
          </a:p>
        </p:txBody>
      </p:sp>
      <p:sp>
        <p:nvSpPr>
          <p:cNvPr id="853" name="Google Shape;853;p97"/>
          <p:cNvSpPr txBox="1"/>
          <p:nvPr/>
        </p:nvSpPr>
        <p:spPr>
          <a:xfrm>
            <a:off x="1203265" y="2211710"/>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800"/>
              <a:buFont typeface="Arial"/>
              <a:buNone/>
            </a:pPr>
            <a:r>
              <a:rPr lang="it-IT" sz="2800" b="1" i="0" u="none" strike="noStrike" cap="none">
                <a:solidFill>
                  <a:srgbClr val="0070C0"/>
                </a:solidFill>
                <a:latin typeface="Arial"/>
                <a:ea typeface="Arial"/>
                <a:cs typeface="Arial"/>
                <a:sym typeface="Arial"/>
              </a:rPr>
              <a:t>ALTRE PROCEDURE</a:t>
            </a:r>
            <a:endParaRPr sz="2800" b="1" i="0" u="none" strike="noStrike" cap="none">
              <a:solidFill>
                <a:srgbClr val="0070C0"/>
              </a:solidFill>
              <a:latin typeface="Arial"/>
              <a:ea typeface="Arial"/>
              <a:cs typeface="Arial"/>
              <a:sym typeface="Arial"/>
            </a:endParaRPr>
          </a:p>
        </p:txBody>
      </p:sp>
      <p:sp>
        <p:nvSpPr>
          <p:cNvPr id="854" name="Google Shape;854;p97"/>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98"/>
          <p:cNvSpPr txBox="1"/>
          <p:nvPr/>
        </p:nvSpPr>
        <p:spPr>
          <a:xfrm>
            <a:off x="1259632" y="274638"/>
            <a:ext cx="7448272"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RICHIAMO INDIVIDUALE</a:t>
            </a:r>
            <a:endParaRPr sz="1400" b="0" i="0" u="none" strike="noStrike" cap="none">
              <a:solidFill>
                <a:srgbClr val="000000"/>
              </a:solidFill>
              <a:latin typeface="Arial"/>
              <a:ea typeface="Arial"/>
              <a:cs typeface="Arial"/>
              <a:sym typeface="Arial"/>
            </a:endParaRPr>
          </a:p>
        </p:txBody>
      </p:sp>
      <p:pic>
        <p:nvPicPr>
          <p:cNvPr id="861" name="Google Shape;861;p98" descr="Individual recall"/>
          <p:cNvPicPr preferRelativeResize="0"/>
          <p:nvPr/>
        </p:nvPicPr>
        <p:blipFill rotWithShape="1">
          <a:blip r:embed="rId3">
            <a:alphaModFix/>
          </a:blip>
          <a:srcRect b="32608"/>
          <a:stretch/>
        </p:blipFill>
        <p:spPr>
          <a:xfrm>
            <a:off x="2915816" y="3456057"/>
            <a:ext cx="4332262" cy="1687443"/>
          </a:xfrm>
          <a:prstGeom prst="rect">
            <a:avLst/>
          </a:prstGeom>
          <a:noFill/>
          <a:ln>
            <a:noFill/>
          </a:ln>
        </p:spPr>
      </p:pic>
      <p:pic>
        <p:nvPicPr>
          <p:cNvPr id="862" name="Google Shape;862;p98"/>
          <p:cNvPicPr preferRelativeResize="0"/>
          <p:nvPr/>
        </p:nvPicPr>
        <p:blipFill rotWithShape="1">
          <a:blip r:embed="rId4">
            <a:alphaModFix/>
          </a:blip>
          <a:srcRect l="4256" t="23897" b="26967"/>
          <a:stretch/>
        </p:blipFill>
        <p:spPr>
          <a:xfrm>
            <a:off x="2946831" y="1804061"/>
            <a:ext cx="4515805" cy="1662207"/>
          </a:xfrm>
          <a:prstGeom prst="rect">
            <a:avLst/>
          </a:prstGeom>
          <a:noFill/>
          <a:ln>
            <a:noFill/>
          </a:ln>
        </p:spPr>
      </p:pic>
      <p:sp>
        <p:nvSpPr>
          <p:cNvPr id="863" name="Google Shape;863;p98"/>
          <p:cNvSpPr txBox="1"/>
          <p:nvPr/>
        </p:nvSpPr>
        <p:spPr>
          <a:xfrm>
            <a:off x="1238394" y="1069348"/>
            <a:ext cx="47295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OCS </a:t>
            </a:r>
            <a:r>
              <a:rPr lang="it-IT" sz="1800" b="1"/>
              <a:t> (Barca partita in anticipo)</a:t>
            </a:r>
            <a:endParaRPr sz="1400" b="1" i="0" u="none" strike="noStrike" cap="none">
              <a:solidFill>
                <a:srgbClr val="000000"/>
              </a:solidFill>
              <a:latin typeface="Arial"/>
              <a:ea typeface="Arial"/>
              <a:cs typeface="Arial"/>
              <a:sym typeface="Arial"/>
            </a:endParaRPr>
          </a:p>
        </p:txBody>
      </p:sp>
      <p:pic>
        <p:nvPicPr>
          <p:cNvPr id="864" name="Google Shape;864;p98" descr="HORN"/>
          <p:cNvPicPr preferRelativeResize="0"/>
          <p:nvPr/>
        </p:nvPicPr>
        <p:blipFill rotWithShape="1">
          <a:blip r:embed="rId5">
            <a:alphaModFix/>
          </a:blip>
          <a:srcRect/>
          <a:stretch/>
        </p:blipFill>
        <p:spPr>
          <a:xfrm>
            <a:off x="6536204" y="966719"/>
            <a:ext cx="860425" cy="639763"/>
          </a:xfrm>
          <a:prstGeom prst="rect">
            <a:avLst/>
          </a:prstGeom>
          <a:noFill/>
          <a:ln>
            <a:noFill/>
          </a:ln>
        </p:spPr>
      </p:pic>
      <p:sp>
        <p:nvSpPr>
          <p:cNvPr id="865" name="Google Shape;865;p98"/>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72</a:t>
            </a:fld>
            <a:endParaRPr/>
          </a:p>
        </p:txBody>
      </p:sp>
      <p:pic>
        <p:nvPicPr>
          <p:cNvPr id="866" name="Google Shape;866;p98"/>
          <p:cNvPicPr preferRelativeResize="0"/>
          <p:nvPr/>
        </p:nvPicPr>
        <p:blipFill>
          <a:blip r:embed="rId6">
            <a:alphaModFix/>
          </a:blip>
          <a:stretch>
            <a:fillRect/>
          </a:stretch>
        </p:blipFill>
        <p:spPr>
          <a:xfrm>
            <a:off x="7462625" y="943149"/>
            <a:ext cx="990600" cy="714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1"/>
                                        </p:tgtEl>
                                        <p:attrNameLst>
                                          <p:attrName>style.visibility</p:attrName>
                                        </p:attrNameLst>
                                      </p:cBhvr>
                                      <p:to>
                                        <p:strVal val="visible"/>
                                      </p:to>
                                    </p:set>
                                    <p:animEffect transition="in" filter="fade">
                                      <p:cBhvr>
                                        <p:cTn id="7" dur="2000"/>
                                        <p:tgtEl>
                                          <p:spTgt spid="86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62"/>
                                        </p:tgtEl>
                                        <p:attrNameLst>
                                          <p:attrName>style.visibility</p:attrName>
                                        </p:attrNameLst>
                                      </p:cBhvr>
                                      <p:to>
                                        <p:strVal val="visible"/>
                                      </p:to>
                                    </p:set>
                                    <p:animEffect transition="in" filter="fade">
                                      <p:cBhvr>
                                        <p:cTn id="11" dur="2000"/>
                                        <p:tgtEl>
                                          <p:spTgt spid="862"/>
                                        </p:tgtEl>
                                      </p:cBhvr>
                                    </p:animEffect>
                                  </p:childTnLst>
                                </p:cTn>
                              </p:par>
                              <p:par>
                                <p:cTn id="12" presetID="10" presetClass="entr" presetSubtype="0" fill="hold" nodeType="withEffect">
                                  <p:stCondLst>
                                    <p:cond delay="0"/>
                                  </p:stCondLst>
                                  <p:childTnLst>
                                    <p:set>
                                      <p:cBhvr>
                                        <p:cTn id="13" dur="1" fill="hold">
                                          <p:stCondLst>
                                            <p:cond delay="0"/>
                                          </p:stCondLst>
                                        </p:cTn>
                                        <p:tgtEl>
                                          <p:spTgt spid="863"/>
                                        </p:tgtEl>
                                        <p:attrNameLst>
                                          <p:attrName>style.visibility</p:attrName>
                                        </p:attrNameLst>
                                      </p:cBhvr>
                                      <p:to>
                                        <p:strVal val="visible"/>
                                      </p:to>
                                    </p:set>
                                    <p:animEffect transition="in" filter="fade">
                                      <p:cBhvr>
                                        <p:cTn id="14" dur="500"/>
                                        <p:tgtEl>
                                          <p:spTgt spid="863"/>
                                        </p:tgtEl>
                                      </p:cBhvr>
                                    </p:animEffect>
                                  </p:childTnLst>
                                </p:cTn>
                              </p:par>
                              <p:par>
                                <p:cTn id="15" presetID="10" presetClass="entr" presetSubtype="0" fill="hold" nodeType="withEffect">
                                  <p:stCondLst>
                                    <p:cond delay="0"/>
                                  </p:stCondLst>
                                  <p:childTnLst>
                                    <p:set>
                                      <p:cBhvr>
                                        <p:cTn id="16" dur="1" fill="hold">
                                          <p:stCondLst>
                                            <p:cond delay="0"/>
                                          </p:stCondLst>
                                        </p:cTn>
                                        <p:tgtEl>
                                          <p:spTgt spid="864"/>
                                        </p:tgtEl>
                                        <p:attrNameLst>
                                          <p:attrName>style.visibility</p:attrName>
                                        </p:attrNameLst>
                                      </p:cBhvr>
                                      <p:to>
                                        <p:strVal val="visible"/>
                                      </p:to>
                                    </p:set>
                                    <p:animEffect transition="in" filter="fade">
                                      <p:cBhvr>
                                        <p:cTn id="17" dur="20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99"/>
          <p:cNvPicPr preferRelativeResize="0"/>
          <p:nvPr/>
        </p:nvPicPr>
        <p:blipFill rotWithShape="1">
          <a:blip r:embed="rId3">
            <a:alphaModFix/>
          </a:blip>
          <a:srcRect/>
          <a:stretch/>
        </p:blipFill>
        <p:spPr>
          <a:xfrm>
            <a:off x="1992623" y="1707653"/>
            <a:ext cx="1025525" cy="719139"/>
          </a:xfrm>
          <a:prstGeom prst="rect">
            <a:avLst/>
          </a:prstGeom>
          <a:noFill/>
          <a:ln>
            <a:noFill/>
          </a:ln>
        </p:spPr>
      </p:pic>
      <p:sp>
        <p:nvSpPr>
          <p:cNvPr id="873" name="Google Shape;873;p99"/>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RICHIAMO INDIVIDUALE</a:t>
            </a:r>
            <a:endParaRPr sz="1400" b="0" i="0" u="none" strike="noStrike" cap="none">
              <a:solidFill>
                <a:srgbClr val="000000"/>
              </a:solidFill>
              <a:latin typeface="Arial"/>
              <a:ea typeface="Arial"/>
              <a:cs typeface="Arial"/>
              <a:sym typeface="Arial"/>
            </a:endParaRPr>
          </a:p>
        </p:txBody>
      </p:sp>
      <p:sp>
        <p:nvSpPr>
          <p:cNvPr id="874" name="Google Shape;874;p99"/>
          <p:cNvSpPr/>
          <p:nvPr/>
        </p:nvSpPr>
        <p:spPr>
          <a:xfrm>
            <a:off x="3502224" y="915566"/>
            <a:ext cx="5184576" cy="40324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a:solidFill>
                  <a:srgbClr val="000000"/>
                </a:solidFill>
                <a:latin typeface="Arial"/>
                <a:ea typeface="Arial"/>
                <a:cs typeface="Arial"/>
                <a:sym typeface="Arial"/>
              </a:rPr>
              <a:t>Bandiera X con 1 suono </a:t>
            </a:r>
            <a:endParaRPr sz="1400" b="0" i="0" u="none" strike="noStrike" cap="none">
              <a:solidFill>
                <a:srgbClr val="000000"/>
              </a:solidFill>
              <a:latin typeface="Arial"/>
              <a:ea typeface="Arial"/>
              <a:cs typeface="Arial"/>
              <a:sym typeface="Arial"/>
            </a:endParaRPr>
          </a:p>
          <a:p>
            <a:pPr marL="627063" marR="0" lvl="1" indent="-271463" algn="l" rtl="0">
              <a:lnSpc>
                <a:spcPct val="100000"/>
              </a:lnSpc>
              <a:spcBef>
                <a:spcPts val="420"/>
              </a:spcBef>
              <a:spcAft>
                <a:spcPts val="0"/>
              </a:spcAft>
              <a:buClr>
                <a:srgbClr val="000000"/>
              </a:buClr>
              <a:buSzPts val="2100"/>
              <a:buFont typeface="Arial"/>
              <a:buChar char="–"/>
            </a:pPr>
            <a:r>
              <a:rPr lang="it-IT" sz="2100" b="0" i="0" u="none" strike="noStrike" cap="none">
                <a:solidFill>
                  <a:srgbClr val="000000"/>
                </a:solidFill>
                <a:latin typeface="Arial"/>
                <a:ea typeface="Arial"/>
                <a:cs typeface="Arial"/>
                <a:sym typeface="Arial"/>
              </a:rPr>
              <a:t>Il segnale deve essere esposto entro  4-5 secondi dal segnale di partenza</a:t>
            </a:r>
            <a:endParaRPr sz="1400" b="0" i="0" u="none" strike="noStrike" cap="none">
              <a:solidFill>
                <a:srgbClr val="000000"/>
              </a:solidFill>
              <a:latin typeface="Arial"/>
              <a:ea typeface="Arial"/>
              <a:cs typeface="Arial"/>
              <a:sym typeface="Arial"/>
            </a:endParaRPr>
          </a:p>
          <a:p>
            <a:pPr marL="627063" marR="0" lvl="1" indent="-271463" algn="l" rtl="0">
              <a:lnSpc>
                <a:spcPct val="100000"/>
              </a:lnSpc>
              <a:spcBef>
                <a:spcPts val="420"/>
              </a:spcBef>
              <a:spcAft>
                <a:spcPts val="0"/>
              </a:spcAft>
              <a:buClr>
                <a:srgbClr val="000000"/>
              </a:buClr>
              <a:buSzPts val="2100"/>
              <a:buFont typeface="Arial"/>
              <a:buChar char="–"/>
            </a:pPr>
            <a:r>
              <a:rPr lang="it-IT" sz="2100" b="0" i="0" u="none" strike="noStrike" cap="none">
                <a:solidFill>
                  <a:srgbClr val="000000"/>
                </a:solidFill>
                <a:latin typeface="Arial"/>
                <a:ea typeface="Arial"/>
                <a:cs typeface="Arial"/>
                <a:sym typeface="Arial"/>
              </a:rPr>
              <a:t>Deve essere accompagnato da </a:t>
            </a:r>
            <a:r>
              <a:rPr lang="it-IT" sz="2100"/>
              <a:t>un suono</a:t>
            </a:r>
            <a:endParaRPr sz="1400" b="0" i="0" u="none" strike="noStrike" cap="none">
              <a:solidFill>
                <a:srgbClr val="000000"/>
              </a:solidFill>
              <a:latin typeface="Arial"/>
              <a:ea typeface="Arial"/>
              <a:cs typeface="Arial"/>
              <a:sym typeface="Arial"/>
            </a:endParaRPr>
          </a:p>
          <a:p>
            <a:pPr marL="627063" marR="0" lvl="1" indent="-271463" algn="l" rtl="0">
              <a:lnSpc>
                <a:spcPct val="100000"/>
              </a:lnSpc>
              <a:spcBef>
                <a:spcPts val="420"/>
              </a:spcBef>
              <a:spcAft>
                <a:spcPts val="0"/>
              </a:spcAft>
              <a:buClr>
                <a:srgbClr val="000000"/>
              </a:buClr>
              <a:buSzPts val="2100"/>
              <a:buFont typeface="Arial"/>
              <a:buChar char="–"/>
            </a:pPr>
            <a:r>
              <a:rPr lang="it-IT" sz="2100" b="0" i="0" u="none" strike="noStrike" cap="none">
                <a:solidFill>
                  <a:srgbClr val="000000"/>
                </a:solidFill>
                <a:latin typeface="Arial"/>
                <a:ea typeface="Arial"/>
                <a:cs typeface="Arial"/>
                <a:sym typeface="Arial"/>
              </a:rPr>
              <a:t>Deve essere ben visibile (</a:t>
            </a:r>
            <a:r>
              <a:rPr lang="it-IT" sz="2100" b="0" i="0" u="none" strike="noStrike" cap="none">
                <a:solidFill>
                  <a:srgbClr val="FF0000"/>
                </a:solidFill>
                <a:latin typeface="Arial"/>
                <a:ea typeface="Arial"/>
                <a:cs typeface="Arial"/>
                <a:sym typeface="Arial"/>
              </a:rPr>
              <a:t>a prua)</a:t>
            </a:r>
            <a:endParaRPr sz="1400" b="0" i="0" u="none" strike="noStrike" cap="none">
              <a:solidFill>
                <a:srgbClr val="FF0000"/>
              </a:solidFill>
              <a:latin typeface="Arial"/>
              <a:ea typeface="Arial"/>
              <a:cs typeface="Arial"/>
              <a:sym typeface="Arial"/>
            </a:endParaRPr>
          </a:p>
          <a:p>
            <a:pPr marL="627063" marR="0" lvl="1" indent="-271463" algn="l" rtl="0">
              <a:lnSpc>
                <a:spcPct val="100000"/>
              </a:lnSpc>
              <a:spcBef>
                <a:spcPts val="420"/>
              </a:spcBef>
              <a:spcAft>
                <a:spcPts val="0"/>
              </a:spcAft>
              <a:buClr>
                <a:srgbClr val="000000"/>
              </a:buClr>
              <a:buSzPts val="2100"/>
              <a:buFont typeface="Arial"/>
              <a:buChar char="–"/>
            </a:pPr>
            <a:r>
              <a:rPr lang="it-IT" sz="2100" b="0" i="0" u="none" strike="noStrike" cap="none">
                <a:solidFill>
                  <a:srgbClr val="000000"/>
                </a:solidFill>
                <a:latin typeface="Arial"/>
                <a:ea typeface="Arial"/>
                <a:cs typeface="Arial"/>
                <a:sym typeface="Arial"/>
              </a:rPr>
              <a:t>Deve restare esposto finché tutti gli  OCS sono ritornati</a:t>
            </a:r>
            <a:r>
              <a:rPr lang="it-IT" sz="2100"/>
              <a:t> sotto la linea </a:t>
            </a:r>
            <a:r>
              <a:rPr lang="it-IT" sz="2100" b="0" i="0" u="none" strike="noStrike" cap="none">
                <a:solidFill>
                  <a:srgbClr val="000000"/>
                </a:solidFill>
                <a:latin typeface="Arial"/>
                <a:ea typeface="Arial"/>
                <a:cs typeface="Arial"/>
                <a:sym typeface="Arial"/>
              </a:rPr>
              <a:t>o per 4 minuti</a:t>
            </a:r>
            <a:endParaRPr sz="1400" b="0" i="0" u="none" strike="noStrike" cap="none">
              <a:solidFill>
                <a:srgbClr val="000000"/>
              </a:solidFill>
              <a:latin typeface="Arial"/>
              <a:ea typeface="Arial"/>
              <a:cs typeface="Arial"/>
              <a:sym typeface="Arial"/>
            </a:endParaRPr>
          </a:p>
          <a:p>
            <a:pPr marL="627063" marR="0" lvl="1" indent="-271463" algn="l" rtl="0">
              <a:lnSpc>
                <a:spcPct val="100000"/>
              </a:lnSpc>
              <a:spcBef>
                <a:spcPts val="420"/>
              </a:spcBef>
              <a:spcAft>
                <a:spcPts val="0"/>
              </a:spcAft>
              <a:buClr>
                <a:srgbClr val="000000"/>
              </a:buClr>
              <a:buSzPts val="2100"/>
              <a:buFont typeface="Arial"/>
              <a:buChar char="–"/>
            </a:pPr>
            <a:r>
              <a:rPr lang="it-IT" sz="2100" b="0" i="0" u="none" strike="noStrike" cap="none">
                <a:solidFill>
                  <a:srgbClr val="000000"/>
                </a:solidFill>
                <a:latin typeface="Arial"/>
                <a:ea typeface="Arial"/>
                <a:cs typeface="Arial"/>
                <a:sym typeface="Arial"/>
              </a:rPr>
              <a:t>Va rimosso senza segnale acustico</a:t>
            </a:r>
            <a:endParaRPr sz="1400" b="0" i="0" u="none" strike="noStrike" cap="none">
              <a:solidFill>
                <a:srgbClr val="000000"/>
              </a:solidFill>
              <a:latin typeface="Arial"/>
              <a:ea typeface="Arial"/>
              <a:cs typeface="Arial"/>
              <a:sym typeface="Arial"/>
            </a:endParaRPr>
          </a:p>
        </p:txBody>
      </p:sp>
      <p:pic>
        <p:nvPicPr>
          <p:cNvPr id="875" name="Google Shape;875;p99" descr="NFLAG_X"/>
          <p:cNvPicPr preferRelativeResize="0"/>
          <p:nvPr/>
        </p:nvPicPr>
        <p:blipFill rotWithShape="1">
          <a:blip r:embed="rId4">
            <a:alphaModFix/>
          </a:blip>
          <a:srcRect/>
          <a:stretch/>
        </p:blipFill>
        <p:spPr>
          <a:xfrm>
            <a:off x="1992623" y="1707654"/>
            <a:ext cx="1025525" cy="719138"/>
          </a:xfrm>
          <a:prstGeom prst="rect">
            <a:avLst/>
          </a:prstGeom>
          <a:noFill/>
          <a:ln>
            <a:noFill/>
          </a:ln>
        </p:spPr>
      </p:pic>
      <p:pic>
        <p:nvPicPr>
          <p:cNvPr id="876" name="Google Shape;876;p99" descr="HORN"/>
          <p:cNvPicPr preferRelativeResize="0"/>
          <p:nvPr/>
        </p:nvPicPr>
        <p:blipFill rotWithShape="1">
          <a:blip r:embed="rId5">
            <a:alphaModFix/>
          </a:blip>
          <a:srcRect/>
          <a:stretch/>
        </p:blipFill>
        <p:spPr>
          <a:xfrm>
            <a:off x="1992623" y="3147814"/>
            <a:ext cx="1081087" cy="803275"/>
          </a:xfrm>
          <a:prstGeom prst="rect">
            <a:avLst/>
          </a:prstGeom>
          <a:noFill/>
          <a:ln>
            <a:noFill/>
          </a:ln>
        </p:spPr>
      </p:pic>
      <p:sp>
        <p:nvSpPr>
          <p:cNvPr id="877" name="Google Shape;877;p99"/>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6"/>
                                        </p:tgtEl>
                                        <p:attrNameLst>
                                          <p:attrName>style.visibility</p:attrName>
                                        </p:attrNameLst>
                                      </p:cBhvr>
                                      <p:to>
                                        <p:strVal val="visible"/>
                                      </p:to>
                                    </p:set>
                                    <p:animEffect transition="in" filter="fade">
                                      <p:cBhvr>
                                        <p:cTn id="7" dur="1000"/>
                                        <p:tgtEl>
                                          <p:spTgt spid="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00"/>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RICHIAMO GENERALE</a:t>
            </a:r>
            <a:endParaRPr sz="1400" b="0" i="0" u="none" strike="noStrike" cap="none">
              <a:solidFill>
                <a:srgbClr val="000000"/>
              </a:solidFill>
              <a:latin typeface="Arial"/>
              <a:ea typeface="Arial"/>
              <a:cs typeface="Arial"/>
              <a:sym typeface="Arial"/>
            </a:endParaRPr>
          </a:p>
        </p:txBody>
      </p:sp>
      <p:pic>
        <p:nvPicPr>
          <p:cNvPr id="884" name="Google Shape;884;p100"/>
          <p:cNvPicPr preferRelativeResize="0"/>
          <p:nvPr/>
        </p:nvPicPr>
        <p:blipFill rotWithShape="1">
          <a:blip r:embed="rId3">
            <a:alphaModFix/>
          </a:blip>
          <a:srcRect l="6290" t="26966" b="25432"/>
          <a:stretch/>
        </p:blipFill>
        <p:spPr>
          <a:xfrm>
            <a:off x="2627784" y="2643758"/>
            <a:ext cx="5345113" cy="1946275"/>
          </a:xfrm>
          <a:prstGeom prst="rect">
            <a:avLst/>
          </a:prstGeom>
          <a:noFill/>
          <a:ln>
            <a:noFill/>
          </a:ln>
        </p:spPr>
      </p:pic>
      <p:sp>
        <p:nvSpPr>
          <p:cNvPr id="885" name="Google Shape;885;p100"/>
          <p:cNvSpPr/>
          <p:nvPr/>
        </p:nvSpPr>
        <p:spPr>
          <a:xfrm>
            <a:off x="804333" y="1203598"/>
            <a:ext cx="8232163"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it-IT" sz="2200" b="0" i="0" u="none" strike="noStrike" cap="none">
                <a:solidFill>
                  <a:srgbClr val="000000"/>
                </a:solidFill>
                <a:latin typeface="Arial"/>
                <a:ea typeface="Arial"/>
                <a:cs typeface="Arial"/>
                <a:sym typeface="Arial"/>
              </a:rPr>
              <a:t>Se non sono state identificate le barche che sono OCS </a:t>
            </a:r>
            <a:r>
              <a:rPr lang="it-IT" sz="1600" b="0" i="0" u="none" strike="noStrike" cap="none">
                <a:solidFill>
                  <a:srgbClr val="000000"/>
                </a:solidFill>
                <a:latin typeface="Arial"/>
                <a:ea typeface="Arial"/>
                <a:cs typeface="Arial"/>
                <a:sym typeface="Arial"/>
              </a:rPr>
              <a:t>(On the Course Side of the line) (Lato del percorso della linea)</a:t>
            </a:r>
            <a:endParaRPr sz="1400" b="0" i="0" u="none" strike="noStrike" cap="none">
              <a:solidFill>
                <a:srgbClr val="000000"/>
              </a:solidFill>
              <a:latin typeface="Arial"/>
              <a:ea typeface="Arial"/>
              <a:cs typeface="Arial"/>
              <a:sym typeface="Arial"/>
            </a:endParaRPr>
          </a:p>
        </p:txBody>
      </p:sp>
      <p:sp>
        <p:nvSpPr>
          <p:cNvPr id="886" name="Google Shape;886;p100"/>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01"/>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RICHIAMO GENERALE</a:t>
            </a:r>
            <a:endParaRPr sz="1400" b="0" i="0" u="none" strike="noStrike" cap="none">
              <a:solidFill>
                <a:srgbClr val="000000"/>
              </a:solidFill>
              <a:latin typeface="Arial"/>
              <a:ea typeface="Arial"/>
              <a:cs typeface="Arial"/>
              <a:sym typeface="Arial"/>
            </a:endParaRPr>
          </a:p>
        </p:txBody>
      </p:sp>
      <p:sp>
        <p:nvSpPr>
          <p:cNvPr id="893" name="Google Shape;893;p101"/>
          <p:cNvSpPr/>
          <p:nvPr/>
        </p:nvSpPr>
        <p:spPr>
          <a:xfrm>
            <a:off x="1763689" y="987574"/>
            <a:ext cx="537255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894" name="Google Shape;894;p101" descr="NFLAG1ST"/>
          <p:cNvPicPr preferRelativeResize="0"/>
          <p:nvPr/>
        </p:nvPicPr>
        <p:blipFill rotWithShape="1">
          <a:blip r:embed="rId3">
            <a:alphaModFix/>
          </a:blip>
          <a:srcRect/>
          <a:stretch/>
        </p:blipFill>
        <p:spPr>
          <a:xfrm>
            <a:off x="7732689" y="1287363"/>
            <a:ext cx="1192280" cy="720725"/>
          </a:xfrm>
          <a:prstGeom prst="rect">
            <a:avLst/>
          </a:prstGeom>
          <a:noFill/>
          <a:ln>
            <a:noFill/>
          </a:ln>
        </p:spPr>
      </p:pic>
      <p:pic>
        <p:nvPicPr>
          <p:cNvPr id="895" name="Google Shape;895;p101" descr="HORN"/>
          <p:cNvPicPr preferRelativeResize="0"/>
          <p:nvPr/>
        </p:nvPicPr>
        <p:blipFill rotWithShape="1">
          <a:blip r:embed="rId4">
            <a:alphaModFix/>
          </a:blip>
          <a:srcRect/>
          <a:stretch/>
        </p:blipFill>
        <p:spPr>
          <a:xfrm>
            <a:off x="6672238" y="1244500"/>
            <a:ext cx="789995" cy="639763"/>
          </a:xfrm>
          <a:prstGeom prst="rect">
            <a:avLst/>
          </a:prstGeom>
          <a:noFill/>
          <a:ln>
            <a:noFill/>
          </a:ln>
        </p:spPr>
      </p:pic>
      <p:pic>
        <p:nvPicPr>
          <p:cNvPr id="896" name="Google Shape;896;p101" descr="HORN"/>
          <p:cNvPicPr preferRelativeResize="0"/>
          <p:nvPr/>
        </p:nvPicPr>
        <p:blipFill rotWithShape="1">
          <a:blip r:embed="rId4">
            <a:alphaModFix/>
          </a:blip>
          <a:srcRect/>
          <a:stretch/>
        </p:blipFill>
        <p:spPr>
          <a:xfrm>
            <a:off x="5822926" y="1234975"/>
            <a:ext cx="791452" cy="639763"/>
          </a:xfrm>
          <a:prstGeom prst="rect">
            <a:avLst/>
          </a:prstGeom>
          <a:noFill/>
          <a:ln>
            <a:noFill/>
          </a:ln>
        </p:spPr>
      </p:pic>
      <p:sp>
        <p:nvSpPr>
          <p:cNvPr id="897" name="Google Shape;897;p101"/>
          <p:cNvSpPr/>
          <p:nvPr/>
        </p:nvSpPr>
        <p:spPr>
          <a:xfrm>
            <a:off x="1187345" y="1254025"/>
            <a:ext cx="4197760" cy="523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it-IT" sz="2800" b="1" i="0" u="none" strike="noStrike" cap="none">
                <a:solidFill>
                  <a:srgbClr val="000000"/>
                </a:solidFill>
                <a:latin typeface="Arial"/>
                <a:ea typeface="Arial"/>
                <a:cs typeface="Arial"/>
                <a:sym typeface="Arial"/>
              </a:rPr>
              <a:t>Esporre il 1° Ripetitore</a:t>
            </a:r>
            <a:endParaRPr sz="1400" b="0" i="0" u="none" strike="noStrike" cap="none">
              <a:solidFill>
                <a:srgbClr val="000000"/>
              </a:solidFill>
              <a:latin typeface="Arial"/>
              <a:ea typeface="Arial"/>
              <a:cs typeface="Arial"/>
              <a:sym typeface="Arial"/>
            </a:endParaRPr>
          </a:p>
        </p:txBody>
      </p:sp>
      <p:sp>
        <p:nvSpPr>
          <p:cNvPr id="898" name="Google Shape;898;p101"/>
          <p:cNvSpPr/>
          <p:nvPr/>
        </p:nvSpPr>
        <p:spPr>
          <a:xfrm>
            <a:off x="2083410" y="2436067"/>
            <a:ext cx="6603390"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a:solidFill>
                  <a:srgbClr val="000000"/>
                </a:solidFill>
                <a:latin typeface="Arial"/>
                <a:ea typeface="Arial"/>
                <a:cs typeface="Arial"/>
                <a:sym typeface="Arial"/>
              </a:rPr>
              <a:t>Può essere usato: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it-IT" sz="2400" b="0" i="0" u="none" strike="noStrike" cap="none">
                <a:solidFill>
                  <a:srgbClr val="000000"/>
                </a:solidFill>
                <a:latin typeface="Arial"/>
                <a:ea typeface="Arial"/>
                <a:cs typeface="Arial"/>
                <a:sym typeface="Arial"/>
              </a:rPr>
              <a:t>quando il CdR non è </a:t>
            </a:r>
            <a:r>
              <a:rPr lang="it-IT" sz="2400" b="0" i="0" u="none" strike="noStrike" cap="none">
                <a:solidFill>
                  <a:srgbClr val="FF0B0B"/>
                </a:solidFill>
                <a:latin typeface="Arial"/>
                <a:ea typeface="Arial"/>
                <a:cs typeface="Arial"/>
                <a:sym typeface="Arial"/>
              </a:rPr>
              <a:t>in grado di identificare le barche</a:t>
            </a:r>
            <a:r>
              <a:rPr lang="it-IT" sz="2400" b="0" i="0" u="none" strike="noStrike" cap="none">
                <a:solidFill>
                  <a:srgbClr val="000000"/>
                </a:solidFill>
                <a:latin typeface="Arial"/>
                <a:ea typeface="Arial"/>
                <a:cs typeface="Arial"/>
                <a:sym typeface="Arial"/>
              </a:rPr>
              <a:t> che sono “On the Course Side of the line” </a:t>
            </a:r>
            <a:r>
              <a:rPr lang="it-IT" sz="1400" b="0" i="0" u="none" strike="noStrike" cap="none">
                <a:solidFill>
                  <a:srgbClr val="000000"/>
                </a:solidFill>
                <a:latin typeface="Arial"/>
                <a:ea typeface="Arial"/>
                <a:cs typeface="Arial"/>
                <a:sym typeface="Arial"/>
              </a:rPr>
              <a:t>(Lato del percorso della linea)</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99" name="Google Shape;899;p101"/>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5"/>
                                        </p:tgtEl>
                                        <p:attrNameLst>
                                          <p:attrName>style.visibility</p:attrName>
                                        </p:attrNameLst>
                                      </p:cBhvr>
                                      <p:to>
                                        <p:strVal val="visible"/>
                                      </p:to>
                                    </p:set>
                                    <p:animEffect transition="in" filter="fade">
                                      <p:cBhvr>
                                        <p:cTn id="7" dur="1000"/>
                                        <p:tgtEl>
                                          <p:spTgt spid="89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96"/>
                                        </p:tgtEl>
                                        <p:attrNameLst>
                                          <p:attrName>style.visibility</p:attrName>
                                        </p:attrNameLst>
                                      </p:cBhvr>
                                      <p:to>
                                        <p:strVal val="visible"/>
                                      </p:to>
                                    </p:set>
                                    <p:animEffect transition="in" filter="fade">
                                      <p:cBhvr>
                                        <p:cTn id="11" dur="1000"/>
                                        <p:tgtEl>
                                          <p:spTgt spid="896"/>
                                        </p:tgtEl>
                                      </p:cBhvr>
                                    </p:animEffec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898"/>
                                        </p:tgtEl>
                                        <p:attrNameLst>
                                          <p:attrName>style.visibility</p:attrName>
                                        </p:attrNameLst>
                                      </p:cBhvr>
                                      <p:to>
                                        <p:strVal val="visible"/>
                                      </p:to>
                                    </p:set>
                                    <p:anim calcmode="lin" valueType="num">
                                      <p:cBhvr additive="base">
                                        <p:cTn id="15" dur="2000"/>
                                        <p:tgtEl>
                                          <p:spTgt spid="8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102"/>
          <p:cNvPicPr preferRelativeResize="0"/>
          <p:nvPr/>
        </p:nvPicPr>
        <p:blipFill rotWithShape="1">
          <a:blip r:embed="rId3">
            <a:alphaModFix/>
          </a:blip>
          <a:srcRect/>
          <a:stretch/>
        </p:blipFill>
        <p:spPr>
          <a:xfrm>
            <a:off x="1053275" y="4296434"/>
            <a:ext cx="586373" cy="380344"/>
          </a:xfrm>
          <a:prstGeom prst="rect">
            <a:avLst/>
          </a:prstGeom>
          <a:noFill/>
          <a:ln>
            <a:noFill/>
          </a:ln>
        </p:spPr>
      </p:pic>
      <p:sp>
        <p:nvSpPr>
          <p:cNvPr id="906" name="Google Shape;906;p102"/>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INTERROMPERE UNA </a:t>
            </a:r>
            <a:r>
              <a:rPr lang="it-IT" sz="2400" b="1">
                <a:solidFill>
                  <a:srgbClr val="0070C0"/>
                </a:solidFill>
              </a:rPr>
              <a:t>PROVA</a:t>
            </a:r>
            <a:endParaRPr sz="1400" b="0" i="0" u="none" strike="noStrike" cap="none">
              <a:solidFill>
                <a:srgbClr val="000000"/>
              </a:solidFill>
              <a:latin typeface="Arial"/>
              <a:ea typeface="Arial"/>
              <a:cs typeface="Arial"/>
              <a:sym typeface="Arial"/>
            </a:endParaRPr>
          </a:p>
        </p:txBody>
      </p:sp>
      <p:sp>
        <p:nvSpPr>
          <p:cNvPr id="907" name="Google Shape;907;p102"/>
          <p:cNvSpPr/>
          <p:nvPr/>
        </p:nvSpPr>
        <p:spPr>
          <a:xfrm>
            <a:off x="1703586" y="750587"/>
            <a:ext cx="5851525"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8" name="Google Shape;908;p102"/>
          <p:cNvSpPr/>
          <p:nvPr/>
        </p:nvSpPr>
        <p:spPr>
          <a:xfrm>
            <a:off x="1964396" y="808450"/>
            <a:ext cx="3023100" cy="9828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0000"/>
                </a:solidFill>
                <a:latin typeface="Arial"/>
                <a:ea typeface="Arial"/>
                <a:cs typeface="Arial"/>
                <a:sym typeface="Arial"/>
              </a:rPr>
              <a:t>‘</a:t>
            </a:r>
            <a:r>
              <a:rPr lang="it-IT" sz="2000" b="1"/>
              <a:t>Bandiera N</a:t>
            </a:r>
            <a:endParaRPr sz="2000" b="1"/>
          </a:p>
          <a:p>
            <a:pPr marL="457200" marR="0" lvl="0" indent="0" algn="l" rtl="0">
              <a:lnSpc>
                <a:spcPct val="100000"/>
              </a:lnSpc>
              <a:spcBef>
                <a:spcPts val="0"/>
              </a:spcBef>
              <a:spcAft>
                <a:spcPts val="0"/>
              </a:spcAft>
              <a:buClr>
                <a:srgbClr val="000000"/>
              </a:buClr>
              <a:buSzPts val="2000"/>
              <a:buFont typeface="Arial"/>
              <a:buNone/>
            </a:pPr>
            <a:r>
              <a:rPr lang="it-IT" sz="2000" b="1"/>
              <a:t>3 suoni </a:t>
            </a:r>
            <a:r>
              <a:rPr lang="it-IT" sz="2000" b="1">
                <a:solidFill>
                  <a:srgbClr val="FF0000"/>
                </a:solidFill>
              </a:rPr>
              <a:t>(unica) </a:t>
            </a:r>
            <a:br>
              <a:rPr lang="it-IT" sz="2000" b="1"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909" name="Google Shape;909;p102" descr="NFLAG_N"/>
          <p:cNvPicPr preferRelativeResize="0"/>
          <p:nvPr/>
        </p:nvPicPr>
        <p:blipFill rotWithShape="1">
          <a:blip r:embed="rId4">
            <a:alphaModFix/>
          </a:blip>
          <a:srcRect/>
          <a:stretch/>
        </p:blipFill>
        <p:spPr>
          <a:xfrm>
            <a:off x="7770327" y="805102"/>
            <a:ext cx="1022349" cy="719138"/>
          </a:xfrm>
          <a:prstGeom prst="rect">
            <a:avLst/>
          </a:prstGeom>
          <a:noFill/>
          <a:ln>
            <a:noFill/>
          </a:ln>
        </p:spPr>
      </p:pic>
      <p:pic>
        <p:nvPicPr>
          <p:cNvPr id="910" name="Google Shape;910;p102" descr="NFLAG_N"/>
          <p:cNvPicPr preferRelativeResize="0"/>
          <p:nvPr/>
        </p:nvPicPr>
        <p:blipFill rotWithShape="1">
          <a:blip r:embed="rId5">
            <a:alphaModFix/>
          </a:blip>
          <a:srcRect/>
          <a:stretch/>
        </p:blipFill>
        <p:spPr>
          <a:xfrm>
            <a:off x="1065886" y="3626762"/>
            <a:ext cx="561160" cy="392890"/>
          </a:xfrm>
          <a:prstGeom prst="rect">
            <a:avLst/>
          </a:prstGeom>
          <a:noFill/>
          <a:ln>
            <a:noFill/>
          </a:ln>
        </p:spPr>
      </p:pic>
      <p:pic>
        <p:nvPicPr>
          <p:cNvPr id="911" name="Google Shape;911;p102" descr="NFLAG_N"/>
          <p:cNvPicPr preferRelativeResize="0"/>
          <p:nvPr/>
        </p:nvPicPr>
        <p:blipFill rotWithShape="1">
          <a:blip r:embed="rId6">
            <a:alphaModFix/>
          </a:blip>
          <a:srcRect/>
          <a:stretch/>
        </p:blipFill>
        <p:spPr>
          <a:xfrm>
            <a:off x="4856925" y="3603100"/>
            <a:ext cx="590350" cy="440190"/>
          </a:xfrm>
          <a:prstGeom prst="rect">
            <a:avLst/>
          </a:prstGeom>
          <a:noFill/>
          <a:ln>
            <a:noFill/>
          </a:ln>
        </p:spPr>
      </p:pic>
      <p:pic>
        <p:nvPicPr>
          <p:cNvPr id="912" name="Google Shape;912;p102" descr="NFLAG_H"/>
          <p:cNvPicPr preferRelativeResize="0"/>
          <p:nvPr/>
        </p:nvPicPr>
        <p:blipFill rotWithShape="1">
          <a:blip r:embed="rId7">
            <a:alphaModFix/>
          </a:blip>
          <a:srcRect/>
          <a:stretch/>
        </p:blipFill>
        <p:spPr>
          <a:xfrm>
            <a:off x="1065866" y="4290150"/>
            <a:ext cx="561172" cy="392890"/>
          </a:xfrm>
          <a:prstGeom prst="rect">
            <a:avLst/>
          </a:prstGeom>
          <a:noFill/>
          <a:ln>
            <a:noFill/>
          </a:ln>
        </p:spPr>
      </p:pic>
      <p:sp>
        <p:nvSpPr>
          <p:cNvPr id="913" name="Google Shape;913;p102"/>
          <p:cNvSpPr/>
          <p:nvPr/>
        </p:nvSpPr>
        <p:spPr>
          <a:xfrm>
            <a:off x="5447100" y="3058125"/>
            <a:ext cx="2879400" cy="1571100"/>
          </a:xfrm>
          <a:prstGeom prst="rect">
            <a:avLst/>
          </a:prstGeom>
          <a:noFill/>
          <a:ln>
            <a:noFill/>
          </a:ln>
        </p:spPr>
        <p:txBody>
          <a:bodyPr spcFirstLastPara="1" wrap="square" lIns="91425" tIns="45700" rIns="91425" bIns="45700" anchor="t" anchorCtr="0">
            <a:noAutofit/>
          </a:bodyPr>
          <a:lstStyle/>
          <a:p>
            <a:pPr marL="179388" marR="0" lvl="1" indent="0" algn="l" rtl="0">
              <a:lnSpc>
                <a:spcPct val="90000"/>
              </a:lnSpc>
              <a:spcBef>
                <a:spcPts val="0"/>
              </a:spcBef>
              <a:spcAft>
                <a:spcPts val="0"/>
              </a:spcAft>
              <a:buClr>
                <a:srgbClr val="000000"/>
              </a:buClr>
              <a:buSzPts val="1800"/>
              <a:buFont typeface="Arial"/>
              <a:buNone/>
            </a:pPr>
            <a:endParaRPr sz="1800" b="1"/>
          </a:p>
          <a:p>
            <a:pPr marL="179388" marR="0" lvl="1" indent="0" algn="l" rtl="0">
              <a:lnSpc>
                <a:spcPct val="90000"/>
              </a:lnSpc>
              <a:spcBef>
                <a:spcPts val="0"/>
              </a:spcBef>
              <a:spcAft>
                <a:spcPts val="0"/>
              </a:spcAft>
              <a:buClr>
                <a:srgbClr val="000000"/>
              </a:buClr>
              <a:buSzPts val="1800"/>
              <a:buFont typeface="Arial"/>
              <a:buNone/>
            </a:pPr>
            <a:endParaRPr sz="1800" b="1"/>
          </a:p>
          <a:p>
            <a:pPr marL="179388" marR="0" lvl="1" indent="0" algn="l" rtl="0">
              <a:lnSpc>
                <a:spcPct val="90000"/>
              </a:lnSpc>
              <a:spcBef>
                <a:spcPts val="0"/>
              </a:spcBef>
              <a:spcAft>
                <a:spcPts val="0"/>
              </a:spcAft>
              <a:buClr>
                <a:srgbClr val="000000"/>
              </a:buClr>
              <a:buSzPts val="1800"/>
              <a:buFont typeface="Arial"/>
              <a:buNone/>
            </a:pPr>
            <a:r>
              <a:rPr lang="it-IT" sz="1800" b="1" i="0" u="none" strike="noStrike" cap="none">
                <a:solidFill>
                  <a:srgbClr val="000000"/>
                </a:solidFill>
                <a:latin typeface="Arial"/>
                <a:ea typeface="Arial"/>
                <a:cs typeface="Arial"/>
                <a:sym typeface="Arial"/>
              </a:rPr>
              <a:t>N su A’</a:t>
            </a:r>
            <a:endParaRPr/>
          </a:p>
          <a:p>
            <a:pPr marL="0" marR="0" lvl="1" indent="0" algn="l" rtl="0">
              <a:lnSpc>
                <a:spcPct val="90000"/>
              </a:lnSpc>
              <a:spcBef>
                <a:spcPts val="360"/>
              </a:spcBef>
              <a:spcAft>
                <a:spcPts val="0"/>
              </a:spcAft>
              <a:buClr>
                <a:srgbClr val="000000"/>
              </a:buClr>
              <a:buSzPts val="1800"/>
              <a:buFont typeface="Arial"/>
              <a:buNone/>
            </a:pPr>
            <a:endParaRPr sz="1800" b="1"/>
          </a:p>
          <a:p>
            <a:pPr marL="179388" marR="0" lvl="1" indent="0" algn="l" rtl="0">
              <a:lnSpc>
                <a:spcPct val="90000"/>
              </a:lnSpc>
              <a:spcBef>
                <a:spcPts val="360"/>
              </a:spcBef>
              <a:spcAft>
                <a:spcPts val="0"/>
              </a:spcAft>
              <a:buClr>
                <a:srgbClr val="000000"/>
              </a:buClr>
              <a:buSzPts val="1800"/>
              <a:buFont typeface="Arial"/>
              <a:buNone/>
            </a:pPr>
            <a:r>
              <a:rPr lang="it-IT" sz="1800" b="1" i="0" u="none" strike="noStrike" cap="none">
                <a:solidFill>
                  <a:srgbClr val="000000"/>
                </a:solidFill>
                <a:latin typeface="Arial"/>
                <a:ea typeface="Arial"/>
                <a:cs typeface="Arial"/>
                <a:sym typeface="Arial"/>
              </a:rPr>
              <a:t>Non ci saranno altre prove oggi</a:t>
            </a:r>
            <a:endParaRPr sz="1400" b="0" i="0" u="none" strike="noStrike" cap="none">
              <a:solidFill>
                <a:srgbClr val="000000"/>
              </a:solidFill>
              <a:latin typeface="Arial"/>
              <a:ea typeface="Arial"/>
              <a:cs typeface="Arial"/>
              <a:sym typeface="Arial"/>
            </a:endParaRPr>
          </a:p>
        </p:txBody>
      </p:sp>
      <p:sp>
        <p:nvSpPr>
          <p:cNvPr id="914" name="Google Shape;914;p102"/>
          <p:cNvSpPr/>
          <p:nvPr/>
        </p:nvSpPr>
        <p:spPr>
          <a:xfrm>
            <a:off x="1577050" y="2963400"/>
            <a:ext cx="2578200" cy="17196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1800"/>
              <a:buFont typeface="Arial"/>
              <a:buNone/>
            </a:pPr>
            <a:endParaRPr sz="1800" b="1"/>
          </a:p>
          <a:p>
            <a:pPr marL="179388" marR="0" lvl="1" indent="0" algn="l" rtl="0">
              <a:lnSpc>
                <a:spcPct val="100000"/>
              </a:lnSpc>
              <a:spcBef>
                <a:spcPts val="0"/>
              </a:spcBef>
              <a:spcAft>
                <a:spcPts val="0"/>
              </a:spcAft>
              <a:buClr>
                <a:srgbClr val="000000"/>
              </a:buClr>
              <a:buSzPts val="1800"/>
              <a:buFont typeface="Arial"/>
              <a:buNone/>
            </a:pPr>
            <a:endParaRPr sz="1800" b="1"/>
          </a:p>
          <a:p>
            <a:pPr marL="179388" marR="0" lvl="1" indent="0" algn="l" rtl="0">
              <a:lnSpc>
                <a:spcPct val="100000"/>
              </a:lnSpc>
              <a:spcBef>
                <a:spcPts val="0"/>
              </a:spcBef>
              <a:spcAft>
                <a:spcPts val="0"/>
              </a:spcAft>
              <a:buClr>
                <a:srgbClr val="000000"/>
              </a:buClr>
              <a:buSzPts val="1800"/>
              <a:buFont typeface="Arial"/>
              <a:buNone/>
            </a:pPr>
            <a:r>
              <a:rPr lang="it-IT" sz="1800" b="1" i="0" u="none" strike="noStrike" cap="none">
                <a:solidFill>
                  <a:srgbClr val="000000"/>
                </a:solidFill>
                <a:latin typeface="Arial"/>
                <a:ea typeface="Arial"/>
                <a:cs typeface="Arial"/>
                <a:sym typeface="Arial"/>
              </a:rPr>
              <a:t>‘N su H’</a:t>
            </a:r>
            <a:endParaRPr sz="1800" b="1"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1800"/>
              <a:buFont typeface="Arial"/>
              <a:buNone/>
            </a:pPr>
            <a:endParaRPr sz="1800" b="1"/>
          </a:p>
          <a:p>
            <a:pPr marL="179388" marR="0" lvl="1" indent="0" algn="l" rtl="0">
              <a:lnSpc>
                <a:spcPct val="100000"/>
              </a:lnSpc>
              <a:spcBef>
                <a:spcPts val="360"/>
              </a:spcBef>
              <a:spcAft>
                <a:spcPts val="0"/>
              </a:spcAft>
              <a:buClr>
                <a:srgbClr val="000000"/>
              </a:buClr>
              <a:buSzPts val="1800"/>
              <a:buFont typeface="Arial"/>
              <a:buNone/>
            </a:pPr>
            <a:r>
              <a:rPr lang="it-IT" sz="1800" b="1" i="0" u="none" strike="noStrike" cap="none">
                <a:solidFill>
                  <a:srgbClr val="000000"/>
                </a:solidFill>
                <a:latin typeface="Arial"/>
                <a:ea typeface="Arial"/>
                <a:cs typeface="Arial"/>
                <a:sym typeface="Arial"/>
              </a:rPr>
              <a:t>Ulteriori segnali a terra</a:t>
            </a:r>
            <a:endParaRPr sz="1400" b="0" i="0" u="none" strike="noStrike" cap="none">
              <a:solidFill>
                <a:srgbClr val="000000"/>
              </a:solidFill>
              <a:latin typeface="Arial"/>
              <a:ea typeface="Arial"/>
              <a:cs typeface="Arial"/>
              <a:sym typeface="Arial"/>
            </a:endParaRPr>
          </a:p>
        </p:txBody>
      </p:sp>
      <p:sp>
        <p:nvSpPr>
          <p:cNvPr id="915" name="Google Shape;915;p102"/>
          <p:cNvSpPr/>
          <p:nvPr/>
        </p:nvSpPr>
        <p:spPr>
          <a:xfrm>
            <a:off x="1096850" y="1636649"/>
            <a:ext cx="7065000" cy="1853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it-IT" sz="1800" b="1"/>
              <a:t>Al verificarsi di certe condizioni il Presidente del CdR può decidere di interrompere una prova esponendo la bandiera N</a:t>
            </a:r>
            <a:endParaRPr sz="18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it-IT" sz="1800" b="1"/>
              <a:t>Vale solo per le prove in corso</a:t>
            </a:r>
            <a:r>
              <a:rPr lang="it-IT" sz="1800" b="1" i="0" u="none" strike="noStrike" cap="none">
                <a:solidFill>
                  <a:srgbClr val="000000"/>
                </a:solidFill>
                <a:latin typeface="Arial"/>
                <a:ea typeface="Arial"/>
                <a:cs typeface="Arial"/>
                <a:sym typeface="Arial"/>
              </a:rPr>
              <a:t> </a:t>
            </a:r>
            <a:endParaRPr sz="18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it-IT" sz="1800" b="1"/>
              <a:t>Un gommone passa in mezzo alla flotta per avvertire le barche</a:t>
            </a:r>
            <a:endParaRPr sz="1800" b="1"/>
          </a:p>
          <a:p>
            <a:pPr marL="0" marR="0" lvl="0" indent="0" algn="l" rtl="0">
              <a:lnSpc>
                <a:spcPct val="115000"/>
              </a:lnSpc>
              <a:spcBef>
                <a:spcPts val="0"/>
              </a:spcBef>
              <a:spcAft>
                <a:spcPts val="0"/>
              </a:spcAft>
              <a:buClr>
                <a:srgbClr val="000000"/>
              </a:buClr>
              <a:buSzPts val="1800"/>
              <a:buFont typeface="Arial"/>
              <a:buNone/>
            </a:pPr>
            <a:r>
              <a:rPr lang="it-IT" sz="1800" b="1"/>
              <a:t>Le barche tornano sulla linea di partenza a meno che non siano esposte:</a:t>
            </a:r>
            <a:endParaRPr sz="1800" b="1"/>
          </a:p>
        </p:txBody>
      </p:sp>
      <p:sp>
        <p:nvSpPr>
          <p:cNvPr id="916" name="Google Shape;916;p102"/>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76</a:t>
            </a:fld>
            <a:endParaRPr/>
          </a:p>
        </p:txBody>
      </p:sp>
      <p:pic>
        <p:nvPicPr>
          <p:cNvPr id="917" name="Google Shape;917;p102"/>
          <p:cNvPicPr preferRelativeResize="0"/>
          <p:nvPr/>
        </p:nvPicPr>
        <p:blipFill rotWithShape="1">
          <a:blip r:embed="rId3">
            <a:alphaModFix/>
          </a:blip>
          <a:srcRect/>
          <a:stretch/>
        </p:blipFill>
        <p:spPr>
          <a:xfrm>
            <a:off x="4823483" y="4239665"/>
            <a:ext cx="299456" cy="389625"/>
          </a:xfrm>
          <a:prstGeom prst="rect">
            <a:avLst/>
          </a:prstGeom>
          <a:noFill/>
          <a:ln>
            <a:noFill/>
          </a:ln>
        </p:spPr>
      </p:pic>
      <p:pic>
        <p:nvPicPr>
          <p:cNvPr id="918" name="Google Shape;918;p102" descr="NFLAG_A"/>
          <p:cNvPicPr preferRelativeResize="0"/>
          <p:nvPr/>
        </p:nvPicPr>
        <p:blipFill rotWithShape="1">
          <a:blip r:embed="rId8">
            <a:alphaModFix/>
          </a:blip>
          <a:srcRect/>
          <a:stretch/>
        </p:blipFill>
        <p:spPr>
          <a:xfrm>
            <a:off x="4856920" y="4239662"/>
            <a:ext cx="590350" cy="389626"/>
          </a:xfrm>
          <a:prstGeom prst="rect">
            <a:avLst/>
          </a:prstGeom>
          <a:noFill/>
          <a:ln>
            <a:noFill/>
          </a:ln>
        </p:spPr>
      </p:pic>
      <p:pic>
        <p:nvPicPr>
          <p:cNvPr id="919" name="Google Shape;919;p102" descr="HORN"/>
          <p:cNvPicPr preferRelativeResize="0"/>
          <p:nvPr/>
        </p:nvPicPr>
        <p:blipFill rotWithShape="1">
          <a:blip r:embed="rId9">
            <a:alphaModFix/>
          </a:blip>
          <a:srcRect/>
          <a:stretch/>
        </p:blipFill>
        <p:spPr>
          <a:xfrm>
            <a:off x="5890440" y="733261"/>
            <a:ext cx="862012" cy="639763"/>
          </a:xfrm>
          <a:prstGeom prst="rect">
            <a:avLst/>
          </a:prstGeom>
          <a:noFill/>
          <a:ln>
            <a:noFill/>
          </a:ln>
        </p:spPr>
      </p:pic>
      <p:pic>
        <p:nvPicPr>
          <p:cNvPr id="920" name="Google Shape;920;p102" descr="HORN"/>
          <p:cNvPicPr preferRelativeResize="0"/>
          <p:nvPr/>
        </p:nvPicPr>
        <p:blipFill rotWithShape="1">
          <a:blip r:embed="rId9">
            <a:alphaModFix/>
          </a:blip>
          <a:srcRect/>
          <a:stretch/>
        </p:blipFill>
        <p:spPr>
          <a:xfrm>
            <a:off x="6309127" y="862024"/>
            <a:ext cx="862012" cy="639763"/>
          </a:xfrm>
          <a:prstGeom prst="rect">
            <a:avLst/>
          </a:prstGeom>
          <a:noFill/>
          <a:ln>
            <a:noFill/>
          </a:ln>
        </p:spPr>
      </p:pic>
      <p:pic>
        <p:nvPicPr>
          <p:cNvPr id="921" name="Google Shape;921;p102" descr="HORN"/>
          <p:cNvPicPr preferRelativeResize="0"/>
          <p:nvPr/>
        </p:nvPicPr>
        <p:blipFill rotWithShape="1">
          <a:blip r:embed="rId9">
            <a:alphaModFix/>
          </a:blip>
          <a:srcRect/>
          <a:stretch/>
        </p:blipFill>
        <p:spPr>
          <a:xfrm>
            <a:off x="6752440" y="1044649"/>
            <a:ext cx="862012" cy="6397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10"/>
                                        </p:tgtEl>
                                        <p:attrNameLst>
                                          <p:attrName>style.visibility</p:attrName>
                                        </p:attrNameLst>
                                      </p:cBhvr>
                                      <p:to>
                                        <p:strVal val="visible"/>
                                      </p:to>
                                    </p:set>
                                    <p:anim calcmode="lin" valueType="num">
                                      <p:cBhvr additive="base">
                                        <p:cTn id="7" dur="2000"/>
                                        <p:tgtEl>
                                          <p:spTgt spid="91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911"/>
                                        </p:tgtEl>
                                        <p:attrNameLst>
                                          <p:attrName>style.visibility</p:attrName>
                                        </p:attrNameLst>
                                      </p:cBhvr>
                                      <p:to>
                                        <p:strVal val="visible"/>
                                      </p:to>
                                    </p:set>
                                    <p:anim calcmode="lin" valueType="num">
                                      <p:cBhvr additive="base">
                                        <p:cTn id="10" dur="2000"/>
                                        <p:tgtEl>
                                          <p:spTgt spid="91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12"/>
                                        </p:tgtEl>
                                        <p:attrNameLst>
                                          <p:attrName>style.visibility</p:attrName>
                                        </p:attrNameLst>
                                      </p:cBhvr>
                                      <p:to>
                                        <p:strVal val="visible"/>
                                      </p:to>
                                    </p:set>
                                    <p:anim calcmode="lin" valueType="num">
                                      <p:cBhvr additive="base">
                                        <p:cTn id="13" dur="2000"/>
                                        <p:tgtEl>
                                          <p:spTgt spid="91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13"/>
                                        </p:tgtEl>
                                        <p:attrNameLst>
                                          <p:attrName>style.visibility</p:attrName>
                                        </p:attrNameLst>
                                      </p:cBhvr>
                                      <p:to>
                                        <p:strVal val="visible"/>
                                      </p:to>
                                    </p:set>
                                    <p:anim calcmode="lin" valueType="num">
                                      <p:cBhvr additive="base">
                                        <p:cTn id="16" dur="2000"/>
                                        <p:tgtEl>
                                          <p:spTgt spid="91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4"/>
                                        </p:tgtEl>
                                        <p:attrNameLst>
                                          <p:attrName>style.visibility</p:attrName>
                                        </p:attrNameLst>
                                      </p:cBhvr>
                                      <p:to>
                                        <p:strVal val="visible"/>
                                      </p:to>
                                    </p:set>
                                    <p:anim calcmode="lin" valueType="num">
                                      <p:cBhvr additive="base">
                                        <p:cTn id="19" dur="2000"/>
                                        <p:tgtEl>
                                          <p:spTgt spid="91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15"/>
                                        </p:tgtEl>
                                        <p:attrNameLst>
                                          <p:attrName>style.visibility</p:attrName>
                                        </p:attrNameLst>
                                      </p:cBhvr>
                                      <p:to>
                                        <p:strVal val="visible"/>
                                      </p:to>
                                    </p:set>
                                    <p:anim calcmode="lin" valueType="num">
                                      <p:cBhvr additive="base">
                                        <p:cTn id="22" dur="2000"/>
                                        <p:tgtEl>
                                          <p:spTgt spid="91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18"/>
                                        </p:tgtEl>
                                        <p:attrNameLst>
                                          <p:attrName>style.visibility</p:attrName>
                                        </p:attrNameLst>
                                      </p:cBhvr>
                                      <p:to>
                                        <p:strVal val="visible"/>
                                      </p:to>
                                    </p:set>
                                    <p:anim calcmode="lin" valueType="num">
                                      <p:cBhvr additive="base">
                                        <p:cTn id="25" dur="2000"/>
                                        <p:tgtEl>
                                          <p:spTgt spid="9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103"/>
          <p:cNvPicPr preferRelativeResize="0"/>
          <p:nvPr/>
        </p:nvPicPr>
        <p:blipFill rotWithShape="1">
          <a:blip r:embed="rId3">
            <a:alphaModFix/>
          </a:blip>
          <a:srcRect/>
          <a:stretch/>
        </p:blipFill>
        <p:spPr>
          <a:xfrm>
            <a:off x="7771383" y="1591733"/>
            <a:ext cx="915417" cy="697667"/>
          </a:xfrm>
          <a:prstGeom prst="rect">
            <a:avLst/>
          </a:prstGeom>
          <a:noFill/>
          <a:ln>
            <a:noFill/>
          </a:ln>
        </p:spPr>
      </p:pic>
      <p:sp>
        <p:nvSpPr>
          <p:cNvPr id="928" name="Google Shape;928;p103"/>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RIDUZIONE DI PERCORSO</a:t>
            </a:r>
            <a:endParaRPr sz="1400" b="0" i="0" u="none" strike="noStrike" cap="none">
              <a:solidFill>
                <a:srgbClr val="000000"/>
              </a:solidFill>
              <a:latin typeface="Arial"/>
              <a:ea typeface="Arial"/>
              <a:cs typeface="Arial"/>
              <a:sym typeface="Arial"/>
            </a:endParaRPr>
          </a:p>
        </p:txBody>
      </p:sp>
      <p:sp>
        <p:nvSpPr>
          <p:cNvPr id="929" name="Google Shape;929;p103"/>
          <p:cNvSpPr/>
          <p:nvPr/>
        </p:nvSpPr>
        <p:spPr>
          <a:xfrm>
            <a:off x="1547664" y="1131590"/>
            <a:ext cx="5851525"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0" name="Google Shape;930;p103"/>
          <p:cNvSpPr/>
          <p:nvPr/>
        </p:nvSpPr>
        <p:spPr>
          <a:xfrm>
            <a:off x="1259625" y="935175"/>
            <a:ext cx="7632900" cy="3940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it-IT" sz="2000" b="1"/>
              <a:t>Il presidente del CdR può decidere di</a:t>
            </a:r>
            <a:endParaRPr sz="2000" b="1"/>
          </a:p>
          <a:p>
            <a:pPr marL="0" marR="0" lvl="0" indent="0" algn="just" rtl="0">
              <a:lnSpc>
                <a:spcPct val="100000"/>
              </a:lnSpc>
              <a:spcBef>
                <a:spcPts val="0"/>
              </a:spcBef>
              <a:spcAft>
                <a:spcPts val="0"/>
              </a:spcAft>
              <a:buClr>
                <a:srgbClr val="000000"/>
              </a:buClr>
              <a:buSzPts val="2400"/>
              <a:buFont typeface="Arial"/>
              <a:buNone/>
            </a:pPr>
            <a:r>
              <a:rPr lang="it-IT" sz="2000" b="1"/>
              <a:t>fermare la prova ad una boa di percorso</a:t>
            </a:r>
            <a:endParaRPr sz="2000" b="1"/>
          </a:p>
          <a:p>
            <a:pPr marL="0" marR="0" lvl="0" indent="0" algn="just" rtl="0">
              <a:lnSpc>
                <a:spcPct val="100000"/>
              </a:lnSpc>
              <a:spcBef>
                <a:spcPts val="0"/>
              </a:spcBef>
              <a:spcAft>
                <a:spcPts val="0"/>
              </a:spcAft>
              <a:buClr>
                <a:srgbClr val="000000"/>
              </a:buClr>
              <a:buSzPts val="2400"/>
              <a:buFont typeface="Arial"/>
              <a:buNone/>
            </a:pPr>
            <a:r>
              <a:rPr lang="it-IT" sz="2000" b="1"/>
              <a:t>esponendo la bandiera S.</a:t>
            </a:r>
            <a:endParaRPr sz="2000" b="1"/>
          </a:p>
          <a:p>
            <a:pPr marL="0" marR="0" lvl="0" indent="0" algn="just" rtl="0">
              <a:lnSpc>
                <a:spcPct val="100000"/>
              </a:lnSpc>
              <a:spcBef>
                <a:spcPts val="0"/>
              </a:spcBef>
              <a:spcAft>
                <a:spcPts val="0"/>
              </a:spcAft>
              <a:buClr>
                <a:srgbClr val="000000"/>
              </a:buClr>
              <a:buSzPts val="2400"/>
              <a:buFont typeface="Arial"/>
              <a:buNone/>
            </a:pPr>
            <a:r>
              <a:rPr lang="it-IT" sz="2000" b="1"/>
              <a:t>Quando si avvicina la prima barca fa </a:t>
            </a:r>
            <a:endParaRPr sz="2000" b="1"/>
          </a:p>
          <a:p>
            <a:pPr marL="0" marR="0" lvl="0" indent="0" algn="just" rtl="0">
              <a:lnSpc>
                <a:spcPct val="100000"/>
              </a:lnSpc>
              <a:spcBef>
                <a:spcPts val="0"/>
              </a:spcBef>
              <a:spcAft>
                <a:spcPts val="0"/>
              </a:spcAft>
              <a:buClr>
                <a:srgbClr val="000000"/>
              </a:buClr>
              <a:buSzPts val="2400"/>
              <a:buFont typeface="Arial"/>
              <a:buNone/>
            </a:pPr>
            <a:r>
              <a:rPr lang="it-IT" sz="2000" b="1"/>
              <a:t>due soni.</a:t>
            </a:r>
            <a:endParaRPr sz="2000" b="1"/>
          </a:p>
          <a:p>
            <a:pPr marL="0" marR="0" lvl="0" indent="0" algn="just" rtl="0">
              <a:lnSpc>
                <a:spcPct val="100000"/>
              </a:lnSpc>
              <a:spcBef>
                <a:spcPts val="0"/>
              </a:spcBef>
              <a:spcAft>
                <a:spcPts val="0"/>
              </a:spcAft>
              <a:buClr>
                <a:srgbClr val="000000"/>
              </a:buClr>
              <a:buSzPts val="2400"/>
              <a:buFont typeface="Arial"/>
              <a:buNone/>
            </a:pPr>
            <a:endParaRPr sz="2200" b="0" i="0" u="none" strike="noStrike" cap="none">
              <a:solidFill>
                <a:srgbClr val="000000"/>
              </a:solidFill>
              <a:latin typeface="Arial"/>
              <a:ea typeface="Arial"/>
              <a:cs typeface="Arial"/>
              <a:sym typeface="Arial"/>
            </a:endParaRPr>
          </a:p>
          <a:p>
            <a:pPr marL="534988" marR="0" lvl="1" indent="-274634" algn="just" rtl="0">
              <a:lnSpc>
                <a:spcPct val="100000"/>
              </a:lnSpc>
              <a:spcBef>
                <a:spcPts val="40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V</a:t>
            </a:r>
            <a:r>
              <a:rPr lang="it-IT" sz="2100" b="0" i="0" u="none" strike="noStrike" cap="none">
                <a:solidFill>
                  <a:srgbClr val="000000"/>
                </a:solidFill>
                <a:latin typeface="Arial"/>
                <a:ea typeface="Arial"/>
                <a:cs typeface="Arial"/>
                <a:sym typeface="Arial"/>
              </a:rPr>
              <a:t>a esposta ad una boa da girare</a:t>
            </a:r>
            <a:endParaRPr sz="2100" b="0" i="0" u="none" strike="noStrike" cap="none">
              <a:solidFill>
                <a:srgbClr val="000000"/>
              </a:solidFill>
              <a:latin typeface="Arial"/>
              <a:ea typeface="Arial"/>
              <a:cs typeface="Arial"/>
              <a:sym typeface="Arial"/>
            </a:endParaRPr>
          </a:p>
          <a:p>
            <a:pPr marL="534988" marR="0" lvl="1" indent="-268284" algn="just" rtl="0">
              <a:lnSpc>
                <a:spcPct val="100000"/>
              </a:lnSpc>
              <a:spcBef>
                <a:spcPts val="1600"/>
              </a:spcBef>
              <a:spcAft>
                <a:spcPts val="0"/>
              </a:spcAft>
              <a:buClr>
                <a:srgbClr val="000000"/>
              </a:buClr>
              <a:buSzPts val="2100"/>
              <a:buFont typeface="Arial"/>
              <a:buChar char="–"/>
            </a:pPr>
            <a:r>
              <a:rPr lang="it-IT" sz="2100" b="0" i="0" u="none" strike="noStrike" cap="none">
                <a:solidFill>
                  <a:srgbClr val="000000"/>
                </a:solidFill>
                <a:latin typeface="Arial"/>
                <a:ea typeface="Arial"/>
                <a:cs typeface="Arial"/>
                <a:sym typeface="Arial"/>
              </a:rPr>
              <a:t>Significa che  l’arrivo è tra la boa e l’asta con la bandiera “S”</a:t>
            </a:r>
            <a:endParaRPr sz="2100" b="0" i="0" u="none" strike="noStrike" cap="none">
              <a:solidFill>
                <a:srgbClr val="000000"/>
              </a:solidFill>
              <a:latin typeface="Arial"/>
              <a:ea typeface="Arial"/>
              <a:cs typeface="Arial"/>
              <a:sym typeface="Arial"/>
            </a:endParaRPr>
          </a:p>
          <a:p>
            <a:pPr marL="534988" marR="0" lvl="1" indent="-268284" algn="just" rtl="0">
              <a:lnSpc>
                <a:spcPct val="100000"/>
              </a:lnSpc>
              <a:spcBef>
                <a:spcPts val="1200"/>
              </a:spcBef>
              <a:spcAft>
                <a:spcPts val="0"/>
              </a:spcAft>
              <a:buClr>
                <a:srgbClr val="000000"/>
              </a:buClr>
              <a:buSzPts val="2100"/>
              <a:buFont typeface="Arial"/>
              <a:buChar char="–"/>
            </a:pPr>
            <a:r>
              <a:rPr lang="it-IT" sz="2100" b="0" i="0" u="none" strike="noStrike" cap="none">
                <a:solidFill>
                  <a:srgbClr val="000000"/>
                </a:solidFill>
                <a:latin typeface="Arial"/>
                <a:ea typeface="Arial"/>
                <a:cs typeface="Arial"/>
                <a:sym typeface="Arial"/>
              </a:rPr>
              <a:t>Nelle regate multiclasse </a:t>
            </a:r>
            <a:r>
              <a:rPr lang="it-IT" sz="2100"/>
              <a:t>va esposta</a:t>
            </a:r>
            <a:r>
              <a:rPr lang="it-IT" sz="2100" b="0" i="0" u="none" strike="noStrike" cap="none">
                <a:solidFill>
                  <a:srgbClr val="000000"/>
                </a:solidFill>
                <a:latin typeface="Arial"/>
                <a:ea typeface="Arial"/>
                <a:cs typeface="Arial"/>
                <a:sym typeface="Arial"/>
              </a:rPr>
              <a:t> sopra la bandiera della classe interessata dalla riduzione</a:t>
            </a:r>
            <a:endParaRPr sz="2100" b="0" i="0" u="none" strike="noStrike" cap="none">
              <a:solidFill>
                <a:srgbClr val="000000"/>
              </a:solidFill>
              <a:latin typeface="Arial"/>
              <a:ea typeface="Arial"/>
              <a:cs typeface="Arial"/>
              <a:sym typeface="Arial"/>
            </a:endParaRPr>
          </a:p>
          <a:p>
            <a:pPr marL="534988" marR="0" lvl="1" indent="-261934" algn="ctr" rtl="0">
              <a:lnSpc>
                <a:spcPct val="100000"/>
              </a:lnSpc>
              <a:spcBef>
                <a:spcPts val="0"/>
              </a:spcBef>
              <a:spcAft>
                <a:spcPts val="0"/>
              </a:spcAft>
              <a:buClr>
                <a:schemeClr val="dk1"/>
              </a:buClr>
              <a:buSzPts val="1000"/>
              <a:buFont typeface="Arial"/>
              <a:buNone/>
            </a:pPr>
            <a:endParaRPr sz="1000" b="0" i="0" u="none" strike="noStrike" cap="none">
              <a:solidFill>
                <a:srgbClr val="000000"/>
              </a:solidFill>
              <a:latin typeface="Arial"/>
              <a:ea typeface="Arial"/>
              <a:cs typeface="Arial"/>
              <a:sym typeface="Arial"/>
            </a:endParaRPr>
          </a:p>
          <a:p>
            <a:pPr marL="534988" marR="0" lvl="1" indent="-261934" algn="ctr" rtl="0">
              <a:lnSpc>
                <a:spcPct val="100000"/>
              </a:lnSpc>
              <a:spcBef>
                <a:spcPts val="0"/>
              </a:spcBef>
              <a:spcAft>
                <a:spcPts val="0"/>
              </a:spcAft>
              <a:buClr>
                <a:schemeClr val="dk1"/>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931" name="Google Shape;931;p103" descr="NFLAG_S"/>
          <p:cNvPicPr preferRelativeResize="0"/>
          <p:nvPr/>
        </p:nvPicPr>
        <p:blipFill rotWithShape="1">
          <a:blip r:embed="rId4">
            <a:alphaModFix/>
          </a:blip>
          <a:srcRect/>
          <a:stretch/>
        </p:blipFill>
        <p:spPr>
          <a:xfrm>
            <a:off x="7771383" y="1591734"/>
            <a:ext cx="915417" cy="697666"/>
          </a:xfrm>
          <a:prstGeom prst="rect">
            <a:avLst/>
          </a:prstGeom>
          <a:noFill/>
          <a:ln>
            <a:noFill/>
          </a:ln>
        </p:spPr>
      </p:pic>
      <p:pic>
        <p:nvPicPr>
          <p:cNvPr id="932" name="Google Shape;932;p103" descr="HORN"/>
          <p:cNvPicPr preferRelativeResize="0"/>
          <p:nvPr/>
        </p:nvPicPr>
        <p:blipFill rotWithShape="1">
          <a:blip r:embed="rId5">
            <a:alphaModFix/>
          </a:blip>
          <a:srcRect/>
          <a:stretch/>
        </p:blipFill>
        <p:spPr>
          <a:xfrm>
            <a:off x="6345364" y="1386486"/>
            <a:ext cx="860425" cy="639763"/>
          </a:xfrm>
          <a:prstGeom prst="rect">
            <a:avLst/>
          </a:prstGeom>
          <a:noFill/>
          <a:ln>
            <a:noFill/>
          </a:ln>
        </p:spPr>
      </p:pic>
      <p:pic>
        <p:nvPicPr>
          <p:cNvPr id="933" name="Google Shape;933;p103" descr="HORN"/>
          <p:cNvPicPr preferRelativeResize="0"/>
          <p:nvPr/>
        </p:nvPicPr>
        <p:blipFill rotWithShape="1">
          <a:blip r:embed="rId5">
            <a:alphaModFix/>
          </a:blip>
          <a:srcRect/>
          <a:stretch/>
        </p:blipFill>
        <p:spPr>
          <a:xfrm>
            <a:off x="6693027" y="1570511"/>
            <a:ext cx="862012" cy="639763"/>
          </a:xfrm>
          <a:prstGeom prst="rect">
            <a:avLst/>
          </a:prstGeom>
          <a:noFill/>
          <a:ln>
            <a:noFill/>
          </a:ln>
        </p:spPr>
      </p:pic>
      <p:sp>
        <p:nvSpPr>
          <p:cNvPr id="934" name="Google Shape;934;p103"/>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2"/>
                                        </p:tgtEl>
                                        <p:attrNameLst>
                                          <p:attrName>style.visibility</p:attrName>
                                        </p:attrNameLst>
                                      </p:cBhvr>
                                      <p:to>
                                        <p:strVal val="visible"/>
                                      </p:to>
                                    </p:set>
                                    <p:animEffect transition="in" filter="fade">
                                      <p:cBhvr>
                                        <p:cTn id="7" dur="1000"/>
                                        <p:tgtEl>
                                          <p:spTgt spid="93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33"/>
                                        </p:tgtEl>
                                        <p:attrNameLst>
                                          <p:attrName>style.visibility</p:attrName>
                                        </p:attrNameLst>
                                      </p:cBhvr>
                                      <p:to>
                                        <p:strVal val="visible"/>
                                      </p:to>
                                    </p:set>
                                    <p:animEffect transition="in" filter="fade">
                                      <p:cBhvr>
                                        <p:cTn id="11" dur="1000"/>
                                        <p:tgtEl>
                                          <p:spTgt spid="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04"/>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RIDUZIONE DI PERCORSO</a:t>
            </a:r>
            <a:endParaRPr sz="1400" b="0" i="0" u="none" strike="noStrike" cap="none">
              <a:solidFill>
                <a:srgbClr val="000000"/>
              </a:solidFill>
              <a:latin typeface="Arial"/>
              <a:ea typeface="Arial"/>
              <a:cs typeface="Arial"/>
              <a:sym typeface="Arial"/>
            </a:endParaRPr>
          </a:p>
        </p:txBody>
      </p:sp>
      <p:sp>
        <p:nvSpPr>
          <p:cNvPr id="941" name="Google Shape;941;p104"/>
          <p:cNvSpPr/>
          <p:nvPr/>
        </p:nvSpPr>
        <p:spPr>
          <a:xfrm>
            <a:off x="1146995" y="1852220"/>
            <a:ext cx="3235325" cy="11906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La linea d’arrivo, in caso di riduzione ad una boa da girare, è </a:t>
            </a:r>
            <a:r>
              <a:rPr lang="it-IT" sz="1800" b="0" i="0" u="none" strike="noStrike" cap="none">
                <a:solidFill>
                  <a:srgbClr val="FF0000"/>
                </a:solidFill>
                <a:latin typeface="Arial"/>
                <a:ea typeface="Arial"/>
                <a:cs typeface="Arial"/>
                <a:sym typeface="Arial"/>
              </a:rPr>
              <a:t>tra la boa ed un’asta recante la bandiera S</a:t>
            </a:r>
            <a:endParaRPr sz="1400" b="0" i="0" u="none" strike="noStrike" cap="none">
              <a:solidFill>
                <a:srgbClr val="000000"/>
              </a:solidFill>
              <a:latin typeface="Arial"/>
              <a:ea typeface="Arial"/>
              <a:cs typeface="Arial"/>
              <a:sym typeface="Arial"/>
            </a:endParaRPr>
          </a:p>
        </p:txBody>
      </p:sp>
      <p:sp>
        <p:nvSpPr>
          <p:cNvPr id="942" name="Google Shape;942;p104"/>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78</a:t>
            </a:fld>
            <a:endParaRPr/>
          </a:p>
        </p:txBody>
      </p:sp>
      <p:pic>
        <p:nvPicPr>
          <p:cNvPr id="943" name="Google Shape;943;p104"/>
          <p:cNvPicPr preferRelativeResize="0"/>
          <p:nvPr/>
        </p:nvPicPr>
        <p:blipFill rotWithShape="1">
          <a:blip r:embed="rId3">
            <a:alphaModFix/>
          </a:blip>
          <a:srcRect/>
          <a:stretch/>
        </p:blipFill>
        <p:spPr>
          <a:xfrm>
            <a:off x="5095587" y="692696"/>
            <a:ext cx="3577557" cy="44172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41"/>
                                        </p:tgtEl>
                                        <p:attrNameLst>
                                          <p:attrName>style.visibility</p:attrName>
                                        </p:attrNameLst>
                                      </p:cBhvr>
                                      <p:to>
                                        <p:strVal val="visible"/>
                                      </p:to>
                                    </p:set>
                                    <p:anim calcmode="lin" valueType="num">
                                      <p:cBhvr additive="base">
                                        <p:cTn id="7" dur="2000"/>
                                        <p:tgtEl>
                                          <p:spTgt spid="94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05"/>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RIDUZIONE DI PERCORSO</a:t>
            </a:r>
            <a:endParaRPr sz="1400" b="0" i="0" u="none" strike="noStrike" cap="none">
              <a:solidFill>
                <a:srgbClr val="000000"/>
              </a:solidFill>
              <a:latin typeface="Arial"/>
              <a:ea typeface="Arial"/>
              <a:cs typeface="Arial"/>
              <a:sym typeface="Arial"/>
            </a:endParaRPr>
          </a:p>
        </p:txBody>
      </p:sp>
      <p:sp>
        <p:nvSpPr>
          <p:cNvPr id="950" name="Google Shape;950;p105"/>
          <p:cNvSpPr/>
          <p:nvPr/>
        </p:nvSpPr>
        <p:spPr>
          <a:xfrm>
            <a:off x="543344" y="1989613"/>
            <a:ext cx="3235325" cy="9239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La linea d’arrivo, in caso di riduzione ad un </a:t>
            </a:r>
            <a:r>
              <a:rPr lang="it-IT" sz="1800" b="1" i="0" u="none" strike="noStrike" cap="none">
                <a:solidFill>
                  <a:srgbClr val="000000"/>
                </a:solidFill>
                <a:latin typeface="Arial"/>
                <a:ea typeface="Arial"/>
                <a:cs typeface="Arial"/>
                <a:sym typeface="Arial"/>
              </a:rPr>
              <a:t>cancello</a:t>
            </a:r>
            <a:r>
              <a:rPr lang="it-IT" sz="1800" b="0" i="0" u="none" strike="noStrike" cap="none">
                <a:solidFill>
                  <a:srgbClr val="000000"/>
                </a:solidFill>
                <a:latin typeface="Arial"/>
                <a:ea typeface="Arial"/>
                <a:cs typeface="Arial"/>
                <a:sym typeface="Arial"/>
              </a:rPr>
              <a:t>, è </a:t>
            </a:r>
            <a:r>
              <a:rPr lang="it-IT" sz="1800" b="1" i="0" u="none" strike="noStrike" cap="none">
                <a:solidFill>
                  <a:srgbClr val="FF0000"/>
                </a:solidFill>
              </a:rPr>
              <a:t>tra le boe del cancello</a:t>
            </a:r>
            <a:endParaRPr sz="1400" b="1" i="0" u="none" strike="noStrike" cap="none">
              <a:solidFill>
                <a:srgbClr val="000000"/>
              </a:solidFill>
            </a:endParaRPr>
          </a:p>
        </p:txBody>
      </p:sp>
      <p:sp>
        <p:nvSpPr>
          <p:cNvPr id="951" name="Google Shape;951;p105"/>
          <p:cNvSpPr/>
          <p:nvPr/>
        </p:nvSpPr>
        <p:spPr>
          <a:xfrm>
            <a:off x="1482658" y="4078585"/>
            <a:ext cx="7204075" cy="7080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it-IT" sz="2000" b="0" i="0" u="none" strike="noStrike" cap="none">
                <a:solidFill>
                  <a:srgbClr val="000000"/>
                </a:solidFill>
                <a:latin typeface="Arial"/>
                <a:ea typeface="Arial"/>
                <a:cs typeface="Arial"/>
                <a:sym typeface="Arial"/>
              </a:rPr>
              <a:t>Posizionarsi molto vicino alla boa per evitare che i concorrenti vengano a passare tra la boa ed il battello arrivi</a:t>
            </a:r>
            <a:endParaRPr sz="1400" b="0" i="0" u="none" strike="noStrike" cap="none">
              <a:solidFill>
                <a:srgbClr val="000000"/>
              </a:solidFill>
              <a:latin typeface="Arial"/>
              <a:ea typeface="Arial"/>
              <a:cs typeface="Arial"/>
              <a:sym typeface="Arial"/>
            </a:endParaRPr>
          </a:p>
        </p:txBody>
      </p:sp>
      <p:sp>
        <p:nvSpPr>
          <p:cNvPr id="952" name="Google Shape;952;p105"/>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79</a:t>
            </a:fld>
            <a:endParaRPr/>
          </a:p>
        </p:txBody>
      </p:sp>
      <p:pic>
        <p:nvPicPr>
          <p:cNvPr id="953" name="Google Shape;953;p105"/>
          <p:cNvPicPr preferRelativeResize="0"/>
          <p:nvPr/>
        </p:nvPicPr>
        <p:blipFill rotWithShape="1">
          <a:blip r:embed="rId3">
            <a:alphaModFix/>
          </a:blip>
          <a:srcRect t="33302"/>
          <a:stretch/>
        </p:blipFill>
        <p:spPr>
          <a:xfrm>
            <a:off x="4105050" y="2130128"/>
            <a:ext cx="3777425" cy="1449975"/>
          </a:xfrm>
          <a:prstGeom prst="rect">
            <a:avLst/>
          </a:prstGeom>
          <a:noFill/>
          <a:ln>
            <a:noFill/>
          </a:ln>
        </p:spPr>
      </p:pic>
      <p:pic>
        <p:nvPicPr>
          <p:cNvPr id="954" name="Google Shape;954;p105"/>
          <p:cNvPicPr preferRelativeResize="0"/>
          <p:nvPr/>
        </p:nvPicPr>
        <p:blipFill>
          <a:blip r:embed="rId4">
            <a:alphaModFix/>
          </a:blip>
          <a:stretch>
            <a:fillRect/>
          </a:stretch>
        </p:blipFill>
        <p:spPr>
          <a:xfrm>
            <a:off x="4245563" y="1687525"/>
            <a:ext cx="652875" cy="598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50"/>
                                        </p:tgtEl>
                                        <p:attrNameLst>
                                          <p:attrName>style.visibility</p:attrName>
                                        </p:attrNameLst>
                                      </p:cBhvr>
                                      <p:to>
                                        <p:strVal val="visible"/>
                                      </p:to>
                                    </p:set>
                                    <p:anim calcmode="lin" valueType="num">
                                      <p:cBhvr additive="base">
                                        <p:cTn id="7" dur="2000"/>
                                        <p:tgtEl>
                                          <p:spTgt spid="9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2071670" y="205979"/>
            <a:ext cx="6615130" cy="5655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ISTRUZIONI  DI REGATA (IdR) </a:t>
            </a:r>
            <a:endParaRPr/>
          </a:p>
        </p:txBody>
      </p:sp>
      <p:sp>
        <p:nvSpPr>
          <p:cNvPr id="188" name="Google Shape;188;p34"/>
          <p:cNvSpPr txBox="1">
            <a:spLocks noGrp="1"/>
          </p:cNvSpPr>
          <p:nvPr>
            <p:ph type="body" idx="1"/>
          </p:nvPr>
        </p:nvSpPr>
        <p:spPr>
          <a:xfrm>
            <a:off x="2896175" y="3155700"/>
            <a:ext cx="4196700" cy="565500"/>
          </a:xfrm>
          <a:prstGeom prst="rect">
            <a:avLst/>
          </a:prstGeom>
          <a:noFill/>
          <a:ln>
            <a:noFill/>
          </a:ln>
        </p:spPr>
        <p:txBody>
          <a:bodyPr spcFirstLastPara="1" wrap="square" lIns="91425" tIns="45700" rIns="91425" bIns="45700" anchor="t" anchorCtr="0">
            <a:normAutofit/>
          </a:bodyPr>
          <a:lstStyle/>
          <a:p>
            <a:pPr marL="0" lvl="0" indent="0" algn="just" rtl="0">
              <a:lnSpc>
                <a:spcPct val="80000"/>
              </a:lnSpc>
              <a:spcBef>
                <a:spcPts val="336"/>
              </a:spcBef>
              <a:spcAft>
                <a:spcPts val="0"/>
              </a:spcAft>
              <a:buClr>
                <a:schemeClr val="dk1"/>
              </a:buClr>
              <a:buSzPts val="1100"/>
              <a:buFont typeface="Arial"/>
              <a:buNone/>
            </a:pPr>
            <a:r>
              <a:rPr lang="it-IT" sz="1600" b="1">
                <a:solidFill>
                  <a:schemeClr val="dk2"/>
                </a:solidFill>
              </a:rPr>
              <a:t>Non si deve riscrivere il regolamento</a:t>
            </a:r>
            <a:r>
              <a:rPr lang="it-IT" sz="1600"/>
              <a:t>.</a:t>
            </a:r>
            <a:endParaRPr/>
          </a:p>
        </p:txBody>
      </p:sp>
      <p:sp>
        <p:nvSpPr>
          <p:cNvPr id="189" name="Google Shape;189;p34"/>
          <p:cNvSpPr txBox="1"/>
          <p:nvPr/>
        </p:nvSpPr>
        <p:spPr>
          <a:xfrm>
            <a:off x="1952363" y="1070650"/>
            <a:ext cx="6084300" cy="23070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SzPts val="605"/>
              <a:buNone/>
            </a:pPr>
            <a:r>
              <a:rPr lang="it-IT" sz="1925" b="1">
                <a:solidFill>
                  <a:schemeClr val="dk1"/>
                </a:solidFill>
              </a:rPr>
              <a:t>Devono essere emesse dal Comitato di Regata</a:t>
            </a:r>
            <a:endParaRPr sz="1925" b="1">
              <a:solidFill>
                <a:schemeClr val="dk1"/>
              </a:solidFill>
            </a:endParaRPr>
          </a:p>
          <a:p>
            <a:pPr marL="0" lvl="0" indent="0" algn="just" rtl="0">
              <a:lnSpc>
                <a:spcPct val="90000"/>
              </a:lnSpc>
              <a:spcBef>
                <a:spcPts val="0"/>
              </a:spcBef>
              <a:spcAft>
                <a:spcPts val="0"/>
              </a:spcAft>
              <a:buSzPts val="605"/>
              <a:buNone/>
            </a:pPr>
            <a:endParaRPr sz="883" b="1">
              <a:solidFill>
                <a:schemeClr val="dk1"/>
              </a:solidFill>
            </a:endParaRPr>
          </a:p>
          <a:p>
            <a:pPr marL="0" lvl="0" indent="0" algn="just" rtl="0">
              <a:lnSpc>
                <a:spcPct val="90000"/>
              </a:lnSpc>
              <a:spcBef>
                <a:spcPts val="336"/>
              </a:spcBef>
              <a:spcAft>
                <a:spcPts val="0"/>
              </a:spcAft>
              <a:buSzPts val="605"/>
              <a:buNone/>
            </a:pPr>
            <a:r>
              <a:rPr lang="it-IT" sz="1925" b="1">
                <a:solidFill>
                  <a:schemeClr val="dk1"/>
                </a:solidFill>
              </a:rPr>
              <a:t>Le istruzioni di regata devono limitarsi a definire:</a:t>
            </a:r>
            <a:endParaRPr sz="1925" b="1">
              <a:solidFill>
                <a:schemeClr val="dk1"/>
              </a:solidFill>
            </a:endParaRPr>
          </a:p>
          <a:p>
            <a:pPr marL="0" lvl="0" indent="0" algn="just" rtl="0">
              <a:lnSpc>
                <a:spcPct val="90000"/>
              </a:lnSpc>
              <a:spcBef>
                <a:spcPts val="336"/>
              </a:spcBef>
              <a:spcAft>
                <a:spcPts val="0"/>
              </a:spcAft>
              <a:buSzPts val="605"/>
              <a:buNone/>
            </a:pPr>
            <a:endParaRPr sz="687" b="1">
              <a:solidFill>
                <a:schemeClr val="dk1"/>
              </a:solidFill>
            </a:endParaRPr>
          </a:p>
          <a:p>
            <a:pPr marL="363538" lvl="0" indent="-204525" algn="just" rtl="0">
              <a:lnSpc>
                <a:spcPct val="90000"/>
              </a:lnSpc>
              <a:spcBef>
                <a:spcPts val="336"/>
              </a:spcBef>
              <a:spcAft>
                <a:spcPts val="0"/>
              </a:spcAft>
              <a:buClr>
                <a:schemeClr val="dk1"/>
              </a:buClr>
              <a:buSzPts val="1925"/>
              <a:buChar char="•"/>
            </a:pPr>
            <a:r>
              <a:rPr lang="it-IT" sz="1925" b="1">
                <a:solidFill>
                  <a:schemeClr val="dk1"/>
                </a:solidFill>
              </a:rPr>
              <a:t>le intenzioni del comitato di regata nella gestione delle regate; </a:t>
            </a:r>
            <a:endParaRPr sz="1925" b="1">
              <a:solidFill>
                <a:schemeClr val="dk1"/>
              </a:solidFill>
            </a:endParaRPr>
          </a:p>
          <a:p>
            <a:pPr marL="363538" lvl="0" indent="-204525" algn="just" rtl="0">
              <a:lnSpc>
                <a:spcPct val="90000"/>
              </a:lnSpc>
              <a:spcBef>
                <a:spcPts val="336"/>
              </a:spcBef>
              <a:spcAft>
                <a:spcPts val="0"/>
              </a:spcAft>
              <a:buClr>
                <a:schemeClr val="dk1"/>
              </a:buClr>
              <a:buSzPts val="1925"/>
              <a:buChar char="•"/>
            </a:pPr>
            <a:r>
              <a:rPr lang="it-IT" sz="1925" b="1">
                <a:solidFill>
                  <a:schemeClr val="dk1"/>
                </a:solidFill>
              </a:rPr>
              <a:t>gli obblighi dei concorrenti nel partecipare.</a:t>
            </a:r>
            <a:endParaRPr sz="1330"/>
          </a:p>
        </p:txBody>
      </p:sp>
      <p:sp>
        <p:nvSpPr>
          <p:cNvPr id="190" name="Google Shape;190;p34"/>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a:t>
            </a:fld>
            <a:endParaRPr/>
          </a:p>
        </p:txBody>
      </p:sp>
      <p:sp>
        <p:nvSpPr>
          <p:cNvPr id="191" name="Google Shape;191;p34"/>
          <p:cNvSpPr txBox="1"/>
          <p:nvPr/>
        </p:nvSpPr>
        <p:spPr>
          <a:xfrm>
            <a:off x="1974725" y="3676750"/>
            <a:ext cx="66150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700" b="1">
                <a:solidFill>
                  <a:srgbClr val="FF3607"/>
                </a:solidFill>
              </a:rPr>
              <a:t>Appendice J.2 per stesura e fraseggio</a:t>
            </a:r>
            <a:endParaRPr sz="1700" b="1">
              <a:solidFill>
                <a:srgbClr val="FF3607"/>
              </a:solidFill>
            </a:endParaRPr>
          </a:p>
          <a:p>
            <a:pPr marL="0" lvl="0" indent="0" algn="l" rtl="0">
              <a:spcBef>
                <a:spcPts val="0"/>
              </a:spcBef>
              <a:spcAft>
                <a:spcPts val="0"/>
              </a:spcAft>
              <a:buNone/>
            </a:pPr>
            <a:r>
              <a:rPr lang="it-IT" sz="1700" b="1">
                <a:solidFill>
                  <a:srgbClr val="FF3607"/>
                </a:solidFill>
              </a:rPr>
              <a:t>Sul  sito W.S. è disponibile un fac-simile di IdR standard</a:t>
            </a:r>
            <a:endParaRPr sz="1700" b="1">
              <a:solidFill>
                <a:srgbClr val="FF3607"/>
              </a:solidFill>
            </a:endParaRPr>
          </a:p>
          <a:p>
            <a:pPr marL="0" lvl="0" indent="0" algn="l" rtl="0">
              <a:spcBef>
                <a:spcPts val="0"/>
              </a:spcBef>
              <a:spcAft>
                <a:spcPts val="0"/>
              </a:spcAft>
              <a:buNone/>
            </a:pPr>
            <a:r>
              <a:rPr lang="it-IT" sz="1700" b="1">
                <a:solidFill>
                  <a:srgbClr val="FF3607"/>
                </a:solidFill>
              </a:rPr>
              <a:t>Sul sito Federvela sono disponibili IdR  standard relative a molte classi di derive: Optimist - ILCA - 420 - 29er ecc</a:t>
            </a:r>
            <a:endParaRPr sz="1700" b="1">
              <a:solidFill>
                <a:srgbClr val="FF3607"/>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106"/>
          <p:cNvPicPr preferRelativeResize="0"/>
          <p:nvPr/>
        </p:nvPicPr>
        <p:blipFill rotWithShape="1">
          <a:blip r:embed="rId3">
            <a:alphaModFix/>
          </a:blip>
          <a:srcRect/>
          <a:stretch/>
        </p:blipFill>
        <p:spPr>
          <a:xfrm>
            <a:off x="7661275" y="972386"/>
            <a:ext cx="1025526" cy="729129"/>
          </a:xfrm>
          <a:prstGeom prst="rect">
            <a:avLst/>
          </a:prstGeom>
          <a:noFill/>
          <a:ln>
            <a:noFill/>
          </a:ln>
        </p:spPr>
      </p:pic>
      <p:sp>
        <p:nvSpPr>
          <p:cNvPr id="961" name="Google Shape;961;p106"/>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CAMBIO DI PERCORSO</a:t>
            </a:r>
            <a:endParaRPr sz="1400" b="0" i="0" u="none" strike="noStrike" cap="none">
              <a:solidFill>
                <a:srgbClr val="000000"/>
              </a:solidFill>
              <a:latin typeface="Arial"/>
              <a:ea typeface="Arial"/>
              <a:cs typeface="Arial"/>
              <a:sym typeface="Arial"/>
            </a:endParaRPr>
          </a:p>
        </p:txBody>
      </p:sp>
      <p:sp>
        <p:nvSpPr>
          <p:cNvPr id="962" name="Google Shape;962;p106"/>
          <p:cNvSpPr/>
          <p:nvPr/>
        </p:nvSpPr>
        <p:spPr>
          <a:xfrm>
            <a:off x="1379525" y="1089925"/>
            <a:ext cx="7427100" cy="1923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None/>
            </a:pPr>
            <a:r>
              <a:rPr lang="it-IT" sz="2000" b="1"/>
              <a:t>In caso di variazioni del vento </a:t>
            </a:r>
            <a:endParaRPr sz="2000" b="1"/>
          </a:p>
          <a:p>
            <a:pPr marL="342900" marR="0" lvl="0" indent="-342900" algn="l" rtl="0">
              <a:lnSpc>
                <a:spcPct val="100000"/>
              </a:lnSpc>
              <a:spcBef>
                <a:spcPts val="0"/>
              </a:spcBef>
              <a:spcAft>
                <a:spcPts val="0"/>
              </a:spcAft>
              <a:buClr>
                <a:srgbClr val="000000"/>
              </a:buClr>
              <a:buSzPts val="2400"/>
              <a:buFont typeface="Arial"/>
              <a:buNone/>
            </a:pPr>
            <a:r>
              <a:rPr lang="it-IT" sz="2000" b="1"/>
              <a:t>durante una prova il presidente </a:t>
            </a:r>
            <a:endParaRPr sz="2000" b="1"/>
          </a:p>
          <a:p>
            <a:pPr marL="342900" marR="0" lvl="0" indent="-342900" algn="l" rtl="0">
              <a:lnSpc>
                <a:spcPct val="100000"/>
              </a:lnSpc>
              <a:spcBef>
                <a:spcPts val="0"/>
              </a:spcBef>
              <a:spcAft>
                <a:spcPts val="0"/>
              </a:spcAft>
              <a:buClr>
                <a:srgbClr val="000000"/>
              </a:buClr>
              <a:buSzPts val="2400"/>
              <a:buFont typeface="Arial"/>
              <a:buNone/>
            </a:pPr>
            <a:r>
              <a:rPr lang="it-IT" sz="2000" b="1"/>
              <a:t>del CdR può cambiare la posizione</a:t>
            </a:r>
            <a:endParaRPr sz="2000" b="1"/>
          </a:p>
          <a:p>
            <a:pPr marL="342900" marR="0" lvl="0" indent="-342900" algn="l" rtl="0">
              <a:lnSpc>
                <a:spcPct val="100000"/>
              </a:lnSpc>
              <a:spcBef>
                <a:spcPts val="0"/>
              </a:spcBef>
              <a:spcAft>
                <a:spcPts val="0"/>
              </a:spcAft>
              <a:buClr>
                <a:srgbClr val="000000"/>
              </a:buClr>
              <a:buSzPts val="2400"/>
              <a:buFont typeface="Arial"/>
              <a:buNone/>
            </a:pPr>
            <a:r>
              <a:rPr lang="it-IT" sz="2000" b="1"/>
              <a:t>di una boa esponendo </a:t>
            </a:r>
            <a:endParaRPr sz="2000" b="1"/>
          </a:p>
          <a:p>
            <a:pPr marL="342900" marR="0" lvl="0" indent="-342900" algn="l" rtl="0">
              <a:lnSpc>
                <a:spcPct val="100000"/>
              </a:lnSpc>
              <a:spcBef>
                <a:spcPts val="0"/>
              </a:spcBef>
              <a:spcAft>
                <a:spcPts val="0"/>
              </a:spcAft>
              <a:buClr>
                <a:srgbClr val="000000"/>
              </a:buClr>
              <a:buSzPts val="2400"/>
              <a:buFont typeface="Arial"/>
              <a:buNone/>
            </a:pPr>
            <a:r>
              <a:rPr lang="it-IT" sz="2000" b="1"/>
              <a:t>la bandiera C</a:t>
            </a:r>
            <a:r>
              <a:rPr lang="it-IT" sz="2000" b="1" i="0" u="none" strike="noStrike" cap="none">
                <a:solidFill>
                  <a:srgbClr val="000000"/>
                </a:solidFill>
                <a:latin typeface="Arial"/>
                <a:ea typeface="Arial"/>
                <a:cs typeface="Arial"/>
                <a:sym typeface="Arial"/>
              </a:rPr>
              <a:t> con ripetuti </a:t>
            </a:r>
            <a:r>
              <a:rPr lang="it-IT" sz="2000" b="1"/>
              <a:t>suoni.</a:t>
            </a:r>
            <a:endParaRPr sz="2000" b="0" i="0" u="none" strike="noStrike" cap="none">
              <a:solidFill>
                <a:srgbClr val="000000"/>
              </a:solidFill>
              <a:latin typeface="Arial"/>
              <a:ea typeface="Arial"/>
              <a:cs typeface="Arial"/>
              <a:sym typeface="Arial"/>
            </a:endParaRPr>
          </a:p>
          <a:p>
            <a:pPr marL="0" marR="0" lvl="1" indent="12700" algn="l" rtl="0">
              <a:lnSpc>
                <a:spcPct val="10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a:p>
            <a:pPr marL="0" marR="0" lvl="1" indent="12700" algn="l" rtl="0">
              <a:lnSpc>
                <a:spcPct val="10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963" name="Google Shape;963;p106" descr="NFLAG_C"/>
          <p:cNvPicPr preferRelativeResize="0"/>
          <p:nvPr/>
        </p:nvPicPr>
        <p:blipFill rotWithShape="1">
          <a:blip r:embed="rId4">
            <a:alphaModFix/>
          </a:blip>
          <a:srcRect/>
          <a:stretch/>
        </p:blipFill>
        <p:spPr>
          <a:xfrm>
            <a:off x="7661275" y="982377"/>
            <a:ext cx="1025524" cy="719138"/>
          </a:xfrm>
          <a:prstGeom prst="rect">
            <a:avLst/>
          </a:prstGeom>
          <a:noFill/>
          <a:ln>
            <a:noFill/>
          </a:ln>
        </p:spPr>
      </p:pic>
      <p:sp>
        <p:nvSpPr>
          <p:cNvPr id="964" name="Google Shape;964;p106"/>
          <p:cNvSpPr/>
          <p:nvPr/>
        </p:nvSpPr>
        <p:spPr>
          <a:xfrm>
            <a:off x="1402912" y="3177950"/>
            <a:ext cx="7140600" cy="2665200"/>
          </a:xfrm>
          <a:prstGeom prst="rect">
            <a:avLst/>
          </a:prstGeom>
          <a:noFill/>
          <a:ln>
            <a:noFill/>
          </a:ln>
        </p:spPr>
        <p:txBody>
          <a:bodyPr spcFirstLastPara="1" wrap="square" lIns="91425" tIns="45700" rIns="91425" bIns="45700" anchor="t" anchorCtr="0">
            <a:noAutofit/>
          </a:bodyPr>
          <a:lstStyle/>
          <a:p>
            <a:pPr marL="457200" marR="0" lvl="0" indent="-368300" algn="just" rtl="0">
              <a:lnSpc>
                <a:spcPct val="100000"/>
              </a:lnSpc>
              <a:spcBef>
                <a:spcPts val="0"/>
              </a:spcBef>
              <a:spcAft>
                <a:spcPts val="0"/>
              </a:spcAft>
              <a:buClr>
                <a:srgbClr val="000000"/>
              </a:buClr>
              <a:buSzPts val="2200"/>
              <a:buChar char="●"/>
            </a:pPr>
            <a:r>
              <a:rPr lang="it-IT" sz="2200" i="0" u="none" strike="noStrike" cap="none">
                <a:solidFill>
                  <a:srgbClr val="000000"/>
                </a:solidFill>
              </a:rPr>
              <a:t>“La posizione della prossima boa è cambiata”</a:t>
            </a:r>
            <a:endParaRPr sz="1400" i="0" u="none" strike="noStrike" cap="none">
              <a:solidFill>
                <a:srgbClr val="000000"/>
              </a:solidFill>
            </a:endParaRPr>
          </a:p>
          <a:p>
            <a:pPr marL="457200" marR="0" lvl="0" indent="-368300" algn="just" rtl="0">
              <a:lnSpc>
                <a:spcPct val="100000"/>
              </a:lnSpc>
              <a:spcBef>
                <a:spcPts val="0"/>
              </a:spcBef>
              <a:spcAft>
                <a:spcPts val="0"/>
              </a:spcAft>
              <a:buClr>
                <a:srgbClr val="000000"/>
              </a:buClr>
              <a:buSzPts val="2200"/>
              <a:buChar char="●"/>
            </a:pPr>
            <a:r>
              <a:rPr lang="it-IT" sz="2200" i="0" u="none" strike="noStrike" cap="none">
                <a:solidFill>
                  <a:srgbClr val="000000"/>
                </a:solidFill>
              </a:rPr>
              <a:t>Deve essere esposta da un gommone alla boa precedente prima che inizi il nuovo lato</a:t>
            </a:r>
            <a:endParaRPr sz="1400" i="0" u="none" strike="noStrike" cap="none">
              <a:solidFill>
                <a:srgbClr val="000000"/>
              </a:solidFill>
            </a:endParaRPr>
          </a:p>
          <a:p>
            <a:pPr marL="457200" marR="0" lvl="0" indent="-368300" algn="just" rtl="0">
              <a:lnSpc>
                <a:spcPct val="100000"/>
              </a:lnSpc>
              <a:spcBef>
                <a:spcPts val="0"/>
              </a:spcBef>
              <a:spcAft>
                <a:spcPts val="0"/>
              </a:spcAft>
              <a:buClr>
                <a:srgbClr val="000000"/>
              </a:buClr>
              <a:buSzPts val="2200"/>
              <a:buChar char="●"/>
            </a:pPr>
            <a:r>
              <a:rPr lang="it-IT" sz="2200" i="0" u="none" strike="noStrike" cap="none">
                <a:solidFill>
                  <a:srgbClr val="000000"/>
                </a:solidFill>
              </a:rPr>
              <a:t>Deve essere vista da tutti i concorrenti mentre si avvicinano alla boa</a:t>
            </a:r>
            <a:endParaRPr sz="1400" i="0" u="none" strike="noStrike" cap="none">
              <a:solidFill>
                <a:srgbClr val="000000"/>
              </a:solidFill>
            </a:endParaRPr>
          </a:p>
          <a:p>
            <a:pPr marL="0" marR="0" lvl="1" indent="12700" algn="just" rtl="0">
              <a:lnSpc>
                <a:spcPct val="100000"/>
              </a:lnSpc>
              <a:spcBef>
                <a:spcPts val="440"/>
              </a:spcBef>
              <a:spcAft>
                <a:spcPts val="0"/>
              </a:spcAft>
              <a:buClr>
                <a:srgbClr val="000000"/>
              </a:buClr>
              <a:buSzPts val="22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106"/>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80</a:t>
            </a:fld>
            <a:endParaRPr/>
          </a:p>
        </p:txBody>
      </p:sp>
      <p:pic>
        <p:nvPicPr>
          <p:cNvPr id="966" name="Google Shape;966;p106" descr="HORN"/>
          <p:cNvPicPr preferRelativeResize="0"/>
          <p:nvPr/>
        </p:nvPicPr>
        <p:blipFill rotWithShape="1">
          <a:blip r:embed="rId5">
            <a:alphaModFix/>
          </a:blip>
          <a:srcRect/>
          <a:stretch/>
        </p:blipFill>
        <p:spPr>
          <a:xfrm>
            <a:off x="6300192" y="1098491"/>
            <a:ext cx="860425" cy="639763"/>
          </a:xfrm>
          <a:prstGeom prst="rect">
            <a:avLst/>
          </a:prstGeom>
          <a:noFill/>
          <a:ln>
            <a:noFill/>
          </a:ln>
        </p:spPr>
      </p:pic>
      <p:pic>
        <p:nvPicPr>
          <p:cNvPr id="967" name="Google Shape;967;p106" descr="HORN"/>
          <p:cNvPicPr preferRelativeResize="0"/>
          <p:nvPr/>
        </p:nvPicPr>
        <p:blipFill rotWithShape="1">
          <a:blip r:embed="rId5">
            <a:alphaModFix/>
          </a:blip>
          <a:srcRect/>
          <a:stretch/>
        </p:blipFill>
        <p:spPr>
          <a:xfrm>
            <a:off x="6452592" y="1250891"/>
            <a:ext cx="860425" cy="639763"/>
          </a:xfrm>
          <a:prstGeom prst="rect">
            <a:avLst/>
          </a:prstGeom>
          <a:noFill/>
          <a:ln>
            <a:noFill/>
          </a:ln>
        </p:spPr>
      </p:pic>
      <p:pic>
        <p:nvPicPr>
          <p:cNvPr id="968" name="Google Shape;968;p106" descr="HORN"/>
          <p:cNvPicPr preferRelativeResize="0"/>
          <p:nvPr/>
        </p:nvPicPr>
        <p:blipFill rotWithShape="1">
          <a:blip r:embed="rId5">
            <a:alphaModFix/>
          </a:blip>
          <a:srcRect/>
          <a:stretch/>
        </p:blipFill>
        <p:spPr>
          <a:xfrm>
            <a:off x="6604992" y="1403291"/>
            <a:ext cx="860425" cy="639763"/>
          </a:xfrm>
          <a:prstGeom prst="rect">
            <a:avLst/>
          </a:prstGeom>
          <a:noFill/>
          <a:ln>
            <a:noFill/>
          </a:ln>
        </p:spPr>
      </p:pic>
      <p:pic>
        <p:nvPicPr>
          <p:cNvPr id="969" name="Google Shape;969;p106" descr="HORN"/>
          <p:cNvPicPr preferRelativeResize="0"/>
          <p:nvPr/>
        </p:nvPicPr>
        <p:blipFill rotWithShape="1">
          <a:blip r:embed="rId5">
            <a:alphaModFix/>
          </a:blip>
          <a:srcRect/>
          <a:stretch/>
        </p:blipFill>
        <p:spPr>
          <a:xfrm>
            <a:off x="6757392" y="1555691"/>
            <a:ext cx="860425" cy="63976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5" name="Google Shape;975;p107"/>
          <p:cNvPicPr preferRelativeResize="0"/>
          <p:nvPr/>
        </p:nvPicPr>
        <p:blipFill rotWithShape="1">
          <a:blip r:embed="rId3">
            <a:alphaModFix/>
          </a:blip>
          <a:srcRect/>
          <a:stretch/>
        </p:blipFill>
        <p:spPr>
          <a:xfrm>
            <a:off x="7661275" y="1141854"/>
            <a:ext cx="1025524" cy="719138"/>
          </a:xfrm>
          <a:prstGeom prst="rect">
            <a:avLst/>
          </a:prstGeom>
          <a:noFill/>
          <a:ln>
            <a:noFill/>
          </a:ln>
        </p:spPr>
      </p:pic>
      <p:sp>
        <p:nvSpPr>
          <p:cNvPr id="976" name="Google Shape;976;p107"/>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CAMBIO DI PERCORSO</a:t>
            </a:r>
            <a:endParaRPr sz="1400" b="0" i="0" u="none" strike="noStrike" cap="none">
              <a:solidFill>
                <a:srgbClr val="000000"/>
              </a:solidFill>
              <a:latin typeface="Arial"/>
              <a:ea typeface="Arial"/>
              <a:cs typeface="Arial"/>
              <a:sym typeface="Arial"/>
            </a:endParaRPr>
          </a:p>
        </p:txBody>
      </p:sp>
      <p:sp>
        <p:nvSpPr>
          <p:cNvPr id="977" name="Google Shape;977;p107"/>
          <p:cNvSpPr/>
          <p:nvPr/>
        </p:nvSpPr>
        <p:spPr>
          <a:xfrm>
            <a:off x="467544" y="1143968"/>
            <a:ext cx="6552728" cy="372428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Cambio della rotta bussola per la prossima boa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Bandiera ‘C’ con ripetuti segnali acustici</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300"/>
              <a:buFont typeface="Arial"/>
              <a:buNone/>
            </a:pPr>
            <a:endParaRPr sz="1300" b="1"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Deve essere esposta con</a:t>
            </a:r>
            <a:endParaRPr sz="1400" b="0" i="0" u="none" strike="noStrike" cap="none">
              <a:solidFill>
                <a:srgbClr val="000000"/>
              </a:solidFill>
              <a:latin typeface="Arial"/>
              <a:ea typeface="Arial"/>
              <a:cs typeface="Arial"/>
              <a:sym typeface="Arial"/>
            </a:endParaRPr>
          </a:p>
          <a:p>
            <a:pPr marL="1143000" marR="0" lvl="2" indent="-228600" algn="l" rtl="0">
              <a:lnSpc>
                <a:spcPct val="100000"/>
              </a:lnSpc>
              <a:spcBef>
                <a:spcPts val="360"/>
              </a:spcBef>
              <a:spcAft>
                <a:spcPts val="0"/>
              </a:spcAft>
              <a:buClr>
                <a:srgbClr val="000000"/>
              </a:buClr>
              <a:buSzPts val="1800"/>
              <a:buFont typeface="Arial"/>
              <a:buChar char="•"/>
            </a:pPr>
            <a:r>
              <a:rPr lang="it-IT" sz="1800" b="0" i="0" u="none" strike="noStrike" cap="none">
                <a:solidFill>
                  <a:srgbClr val="000000"/>
                </a:solidFill>
                <a:latin typeface="Arial"/>
                <a:ea typeface="Arial"/>
                <a:cs typeface="Arial"/>
                <a:sym typeface="Arial"/>
              </a:rPr>
              <a:t>Una nuova rotta bussola per la prossima boa</a:t>
            </a:r>
            <a:endParaRPr sz="1400" b="0" i="0" u="none" strike="noStrike" cap="none">
              <a:solidFill>
                <a:srgbClr val="000000"/>
              </a:solidFill>
              <a:latin typeface="Arial"/>
              <a:ea typeface="Arial"/>
              <a:cs typeface="Arial"/>
              <a:sym typeface="Arial"/>
            </a:endParaRPr>
          </a:p>
          <a:p>
            <a:pPr marL="1143000" marR="0" lvl="2" indent="-228600" algn="l" rtl="0">
              <a:lnSpc>
                <a:spcPct val="100000"/>
              </a:lnSpc>
              <a:spcBef>
                <a:spcPts val="36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Oppure</a:t>
            </a:r>
            <a:endParaRPr sz="1400" b="0" i="0" u="none" strike="noStrike" cap="none">
              <a:solidFill>
                <a:srgbClr val="000000"/>
              </a:solidFill>
              <a:latin typeface="Arial"/>
              <a:ea typeface="Arial"/>
              <a:cs typeface="Arial"/>
              <a:sym typeface="Arial"/>
            </a:endParaRPr>
          </a:p>
          <a:p>
            <a:pPr marL="1143000" marR="0" lvl="2" indent="-228600" algn="l" rtl="0">
              <a:lnSpc>
                <a:spcPct val="100000"/>
              </a:lnSpc>
              <a:spcBef>
                <a:spcPts val="360"/>
              </a:spcBef>
              <a:spcAft>
                <a:spcPts val="0"/>
              </a:spcAft>
              <a:buClr>
                <a:srgbClr val="000000"/>
              </a:buClr>
              <a:buSzPts val="1800"/>
              <a:buFont typeface="Arial"/>
              <a:buChar char="•"/>
            </a:pPr>
            <a:r>
              <a:rPr lang="it-IT" sz="1800" b="0" i="0" u="none" strike="noStrike" cap="none">
                <a:solidFill>
                  <a:srgbClr val="000000"/>
                </a:solidFill>
                <a:latin typeface="Arial"/>
                <a:ea typeface="Arial"/>
                <a:cs typeface="Arial"/>
                <a:sym typeface="Arial"/>
              </a:rPr>
              <a:t>Un </a:t>
            </a:r>
            <a:r>
              <a:rPr lang="it-IT" sz="1800" b="1" i="0" u="none" strike="noStrike" cap="none">
                <a:solidFill>
                  <a:srgbClr val="FF3607"/>
                </a:solidFill>
                <a:latin typeface="Arial"/>
                <a:ea typeface="Arial"/>
                <a:cs typeface="Arial"/>
                <a:sym typeface="Arial"/>
              </a:rPr>
              <a:t>rettangolo rosso</a:t>
            </a:r>
            <a:r>
              <a:rPr lang="it-IT" sz="1800" b="0" i="0" u="none" strike="noStrike" cap="none">
                <a:solidFill>
                  <a:srgbClr val="000000"/>
                </a:solidFill>
                <a:latin typeface="Arial"/>
                <a:ea typeface="Arial"/>
                <a:cs typeface="Arial"/>
                <a:sym typeface="Arial"/>
              </a:rPr>
              <a:t> quando la nuova posizione</a:t>
            </a:r>
            <a:br>
              <a:rPr lang="it-IT" sz="1800" b="0" i="0" u="none" strike="noStrike" cap="none">
                <a:solidFill>
                  <a:srgbClr val="000000"/>
                </a:solidFill>
                <a:latin typeface="Arial"/>
                <a:ea typeface="Arial"/>
                <a:cs typeface="Arial"/>
                <a:sym typeface="Arial"/>
              </a:rPr>
            </a:br>
            <a:r>
              <a:rPr lang="it-IT" sz="1800" b="0" i="0" u="none" strike="noStrike" cap="none">
                <a:solidFill>
                  <a:srgbClr val="000000"/>
                </a:solidFill>
                <a:latin typeface="Arial"/>
                <a:ea typeface="Arial"/>
                <a:cs typeface="Arial"/>
                <a:sym typeface="Arial"/>
              </a:rPr>
              <a:t>è a sinistra di quella originale</a:t>
            </a:r>
            <a:endParaRPr sz="1400" b="0" i="0" u="none" strike="noStrike" cap="none">
              <a:solidFill>
                <a:srgbClr val="000000"/>
              </a:solidFill>
              <a:latin typeface="Arial"/>
              <a:ea typeface="Arial"/>
              <a:cs typeface="Arial"/>
              <a:sym typeface="Arial"/>
            </a:endParaRPr>
          </a:p>
          <a:p>
            <a:pPr marL="1143000" marR="0" lvl="2" indent="-228600" algn="l" rtl="0">
              <a:lnSpc>
                <a:spcPct val="100000"/>
              </a:lnSpc>
              <a:spcBef>
                <a:spcPts val="36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oppure</a:t>
            </a:r>
            <a:endParaRPr sz="1400" b="0" i="0" u="none" strike="noStrike" cap="none">
              <a:solidFill>
                <a:srgbClr val="000000"/>
              </a:solidFill>
              <a:latin typeface="Arial"/>
              <a:ea typeface="Arial"/>
              <a:cs typeface="Arial"/>
              <a:sym typeface="Arial"/>
            </a:endParaRPr>
          </a:p>
          <a:p>
            <a:pPr marL="1143000" marR="0" lvl="2" indent="-228600" algn="l" rtl="0">
              <a:lnSpc>
                <a:spcPct val="100000"/>
              </a:lnSpc>
              <a:spcBef>
                <a:spcPts val="360"/>
              </a:spcBef>
              <a:spcAft>
                <a:spcPts val="0"/>
              </a:spcAft>
              <a:buClr>
                <a:srgbClr val="000000"/>
              </a:buClr>
              <a:buSzPts val="1800"/>
              <a:buFont typeface="Arial"/>
              <a:buChar char="•"/>
            </a:pPr>
            <a:r>
              <a:rPr lang="it-IT" sz="1800" b="0" i="0" u="none" strike="noStrike" cap="none">
                <a:solidFill>
                  <a:srgbClr val="000000"/>
                </a:solidFill>
                <a:latin typeface="Arial"/>
                <a:ea typeface="Arial"/>
                <a:cs typeface="Arial"/>
                <a:sym typeface="Arial"/>
              </a:rPr>
              <a:t>Un</a:t>
            </a:r>
            <a:r>
              <a:rPr lang="it-IT" sz="1800" b="0" i="0" u="none" strike="noStrike" cap="none">
                <a:solidFill>
                  <a:srgbClr val="33CC33"/>
                </a:solidFill>
                <a:latin typeface="Arial"/>
                <a:ea typeface="Arial"/>
                <a:cs typeface="Arial"/>
                <a:sym typeface="Arial"/>
              </a:rPr>
              <a:t> </a:t>
            </a:r>
            <a:r>
              <a:rPr lang="it-IT" sz="1800" b="1" i="0" u="none" strike="noStrike" cap="none">
                <a:solidFill>
                  <a:srgbClr val="33CC33"/>
                </a:solidFill>
                <a:latin typeface="Arial"/>
                <a:ea typeface="Arial"/>
                <a:cs typeface="Arial"/>
                <a:sym typeface="Arial"/>
              </a:rPr>
              <a:t>triangolo verde</a:t>
            </a:r>
            <a:r>
              <a:rPr lang="it-IT" sz="1800" b="1" i="0" u="none" strike="noStrike" cap="none">
                <a:solidFill>
                  <a:srgbClr val="000000"/>
                </a:solidFill>
                <a:latin typeface="Arial"/>
                <a:ea typeface="Arial"/>
                <a:cs typeface="Arial"/>
                <a:sym typeface="Arial"/>
              </a:rPr>
              <a:t> </a:t>
            </a:r>
            <a:r>
              <a:rPr lang="it-IT" sz="1800" b="0" i="0" u="none" strike="noStrike" cap="none">
                <a:solidFill>
                  <a:srgbClr val="000000"/>
                </a:solidFill>
                <a:latin typeface="Arial"/>
                <a:ea typeface="Arial"/>
                <a:cs typeface="Arial"/>
                <a:sym typeface="Arial"/>
              </a:rPr>
              <a:t>quando la nuova posizione </a:t>
            </a:r>
            <a:br>
              <a:rPr lang="it-IT" sz="1800" b="0" i="0" u="none" strike="noStrike" cap="none">
                <a:solidFill>
                  <a:srgbClr val="000000"/>
                </a:solidFill>
                <a:latin typeface="Arial"/>
                <a:ea typeface="Arial"/>
                <a:cs typeface="Arial"/>
                <a:sym typeface="Arial"/>
              </a:rPr>
            </a:br>
            <a:r>
              <a:rPr lang="it-IT" sz="1800" b="0" i="0" u="none" strike="noStrike" cap="none">
                <a:solidFill>
                  <a:srgbClr val="000000"/>
                </a:solidFill>
                <a:latin typeface="Arial"/>
                <a:ea typeface="Arial"/>
                <a:cs typeface="Arial"/>
                <a:sym typeface="Arial"/>
              </a:rPr>
              <a:t>è a destra di quella originale</a:t>
            </a:r>
            <a:endParaRPr sz="1400" b="0" i="0" u="none" strike="noStrike" cap="none">
              <a:solidFill>
                <a:srgbClr val="000000"/>
              </a:solidFill>
              <a:latin typeface="Arial"/>
              <a:ea typeface="Arial"/>
              <a:cs typeface="Arial"/>
              <a:sym typeface="Arial"/>
            </a:endParaRPr>
          </a:p>
        </p:txBody>
      </p:sp>
      <p:sp>
        <p:nvSpPr>
          <p:cNvPr id="978" name="Google Shape;978;p107"/>
          <p:cNvSpPr/>
          <p:nvPr/>
        </p:nvSpPr>
        <p:spPr>
          <a:xfrm>
            <a:off x="2705657" y="4652809"/>
            <a:ext cx="3103734" cy="400110"/>
          </a:xfrm>
          <a:prstGeom prst="rect">
            <a:avLst/>
          </a:prstGeom>
          <a:solidFill>
            <a:srgbClr val="77D7F9"/>
          </a:solidFill>
          <a:ln w="254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0" i="0" u="none" strike="noStrike" cap="none">
                <a:solidFill>
                  <a:srgbClr val="000000"/>
                </a:solidFill>
                <a:latin typeface="Arial"/>
                <a:ea typeface="Arial"/>
                <a:cs typeface="Arial"/>
                <a:sym typeface="Arial"/>
              </a:rPr>
              <a:t>Perché di forma diversa ?</a:t>
            </a:r>
            <a:endParaRPr sz="1400" b="0" i="0" u="none" strike="noStrike" cap="none">
              <a:solidFill>
                <a:srgbClr val="000000"/>
              </a:solidFill>
              <a:latin typeface="Arial"/>
              <a:ea typeface="Arial"/>
              <a:cs typeface="Arial"/>
              <a:sym typeface="Arial"/>
            </a:endParaRPr>
          </a:p>
        </p:txBody>
      </p:sp>
      <p:pic>
        <p:nvPicPr>
          <p:cNvPr id="979" name="Google Shape;979;p107" descr="NFLAG_C"/>
          <p:cNvPicPr preferRelativeResize="0"/>
          <p:nvPr/>
        </p:nvPicPr>
        <p:blipFill rotWithShape="1">
          <a:blip r:embed="rId4">
            <a:alphaModFix/>
          </a:blip>
          <a:srcRect/>
          <a:stretch/>
        </p:blipFill>
        <p:spPr>
          <a:xfrm>
            <a:off x="7661275" y="1141853"/>
            <a:ext cx="1025525" cy="719138"/>
          </a:xfrm>
          <a:prstGeom prst="rect">
            <a:avLst/>
          </a:prstGeom>
          <a:noFill/>
          <a:ln>
            <a:noFill/>
          </a:ln>
        </p:spPr>
      </p:pic>
      <p:pic>
        <p:nvPicPr>
          <p:cNvPr id="980" name="Google Shape;980;p107" descr="Flag - Red"/>
          <p:cNvPicPr preferRelativeResize="0"/>
          <p:nvPr/>
        </p:nvPicPr>
        <p:blipFill rotWithShape="1">
          <a:blip r:embed="rId5">
            <a:alphaModFix/>
          </a:blip>
          <a:srcRect/>
          <a:stretch/>
        </p:blipFill>
        <p:spPr>
          <a:xfrm>
            <a:off x="7608887" y="2859782"/>
            <a:ext cx="1077913" cy="661988"/>
          </a:xfrm>
          <a:prstGeom prst="rect">
            <a:avLst/>
          </a:prstGeom>
          <a:noFill/>
          <a:ln>
            <a:noFill/>
          </a:ln>
        </p:spPr>
      </p:pic>
      <p:pic>
        <p:nvPicPr>
          <p:cNvPr id="981" name="Google Shape;981;p107" descr="Flag - Green triangle"/>
          <p:cNvPicPr preferRelativeResize="0"/>
          <p:nvPr/>
        </p:nvPicPr>
        <p:blipFill rotWithShape="1">
          <a:blip r:embed="rId6">
            <a:alphaModFix/>
          </a:blip>
          <a:srcRect/>
          <a:stretch/>
        </p:blipFill>
        <p:spPr>
          <a:xfrm>
            <a:off x="7608886" y="3792926"/>
            <a:ext cx="1077913" cy="890588"/>
          </a:xfrm>
          <a:prstGeom prst="rect">
            <a:avLst/>
          </a:prstGeom>
          <a:noFill/>
          <a:ln>
            <a:noFill/>
          </a:ln>
        </p:spPr>
      </p:pic>
      <p:sp>
        <p:nvSpPr>
          <p:cNvPr id="982" name="Google Shape;982;p107"/>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978"/>
                                        </p:tgtEl>
                                        <p:attrNameLst>
                                          <p:attrName>style.visibility</p:attrName>
                                        </p:attrNameLst>
                                      </p:cBhvr>
                                      <p:to>
                                        <p:strVal val="visible"/>
                                      </p:to>
                                    </p:set>
                                    <p:anim calcmode="lin" valueType="num">
                                      <p:cBhvr additive="base">
                                        <p:cTn id="7" dur="3000"/>
                                        <p:tgtEl>
                                          <p:spTgt spid="9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108"/>
          <p:cNvPicPr preferRelativeResize="0"/>
          <p:nvPr/>
        </p:nvPicPr>
        <p:blipFill rotWithShape="1">
          <a:blip r:embed="rId3">
            <a:alphaModFix/>
          </a:blip>
          <a:srcRect/>
          <a:stretch/>
        </p:blipFill>
        <p:spPr>
          <a:xfrm>
            <a:off x="7400528" y="1133413"/>
            <a:ext cx="1025525" cy="737560"/>
          </a:xfrm>
          <a:prstGeom prst="rect">
            <a:avLst/>
          </a:prstGeom>
          <a:noFill/>
          <a:ln>
            <a:noFill/>
          </a:ln>
        </p:spPr>
      </p:pic>
      <p:sp>
        <p:nvSpPr>
          <p:cNvPr id="989" name="Google Shape;989;p108"/>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IL CAMBIO DI PERCORSO - LUNGHEZZA</a:t>
            </a:r>
            <a:endParaRPr sz="1400" b="0" i="0" u="none" strike="noStrike" cap="none">
              <a:solidFill>
                <a:srgbClr val="000000"/>
              </a:solidFill>
              <a:latin typeface="Arial"/>
              <a:ea typeface="Arial"/>
              <a:cs typeface="Arial"/>
              <a:sym typeface="Arial"/>
            </a:endParaRPr>
          </a:p>
        </p:txBody>
      </p:sp>
      <p:sp>
        <p:nvSpPr>
          <p:cNvPr id="990" name="Google Shape;990;p108"/>
          <p:cNvSpPr/>
          <p:nvPr/>
        </p:nvSpPr>
        <p:spPr>
          <a:xfrm>
            <a:off x="251520" y="1060747"/>
            <a:ext cx="7200800" cy="352657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None/>
            </a:pPr>
            <a:r>
              <a:rPr lang="it-IT" sz="2200" b="1" i="0" u="none" strike="noStrike" cap="none">
                <a:solidFill>
                  <a:srgbClr val="000000"/>
                </a:solidFill>
                <a:latin typeface="Arial"/>
                <a:ea typeface="Arial"/>
                <a:cs typeface="Arial"/>
                <a:sym typeface="Arial"/>
              </a:rPr>
              <a:t>Cambio nella lunghezza dei lati (</a:t>
            </a:r>
            <a:r>
              <a:rPr lang="it-IT" sz="2200" b="0" i="0" u="none" strike="noStrike" cap="none">
                <a:solidFill>
                  <a:srgbClr val="000000"/>
                </a:solidFill>
                <a:latin typeface="Arial"/>
                <a:ea typeface="Arial"/>
                <a:cs typeface="Arial"/>
                <a:sym typeface="Arial"/>
              </a:rPr>
              <a:t>max 50% in più o in meno)</a:t>
            </a:r>
            <a:r>
              <a:rPr lang="it-IT" sz="2200" b="1" i="0" u="none" strike="noStrike" cap="none">
                <a:solidFill>
                  <a:srgbClr val="000000"/>
                </a:solidFill>
                <a:latin typeface="Arial"/>
                <a:ea typeface="Arial"/>
                <a:cs typeface="Arial"/>
                <a:sym typeface="Arial"/>
              </a:rPr>
              <a:t> </a:t>
            </a:r>
            <a:r>
              <a:rPr lang="it-IT" sz="2200" b="0" i="0" u="none" strike="noStrike" cap="none">
                <a:solidFill>
                  <a:srgbClr val="000000"/>
                </a:solidFill>
                <a:latin typeface="Arial"/>
                <a:ea typeface="Arial"/>
                <a:cs typeface="Arial"/>
                <a:sym typeface="Arial"/>
              </a:rPr>
              <a:t>per l’aumento o la diminuzione nell’intensità del vento:)</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440"/>
              </a:spcBef>
              <a:spcAft>
                <a:spcPts val="0"/>
              </a:spcAft>
              <a:buClr>
                <a:srgbClr val="000000"/>
              </a:buClr>
              <a:buSzPts val="2200"/>
              <a:buFont typeface="Arial"/>
              <a:buNone/>
            </a:pPr>
            <a:r>
              <a:rPr lang="it-IT" sz="2200" b="1" i="0" u="none" strike="noStrike" cap="none">
                <a:solidFill>
                  <a:srgbClr val="000000"/>
                </a:solidFill>
                <a:latin typeface="Arial"/>
                <a:ea typeface="Arial"/>
                <a:cs typeface="Arial"/>
                <a:sym typeface="Arial"/>
              </a:rPr>
              <a:t>Bandiera ‘C’ con ripetuti segnali acustici</a:t>
            </a:r>
            <a:endParaRPr sz="1400" b="0" i="0" u="none" strike="noStrike" cap="none">
              <a:solidFill>
                <a:srgbClr val="000000"/>
              </a:solidFill>
              <a:latin typeface="Arial"/>
              <a:ea typeface="Arial"/>
              <a:cs typeface="Arial"/>
              <a:sym typeface="Arial"/>
            </a:endParaRPr>
          </a:p>
          <a:p>
            <a:pPr marL="742950" marR="0" lvl="1" indent="-203200" algn="l" rtl="0">
              <a:lnSpc>
                <a:spcPct val="90000"/>
              </a:lnSpc>
              <a:spcBef>
                <a:spcPts val="300"/>
              </a:spcBef>
              <a:spcAft>
                <a:spcPts val="0"/>
              </a:spcAft>
              <a:buClr>
                <a:schemeClr val="dk1"/>
              </a:buClr>
              <a:buSzPts val="1300"/>
              <a:buFont typeface="Arial"/>
              <a:buNone/>
            </a:pPr>
            <a:endParaRPr sz="1300" b="0" i="0" u="none" strike="noStrike" cap="none">
              <a:solidFill>
                <a:srgbClr val="000000"/>
              </a:solidFill>
              <a:latin typeface="Arial"/>
              <a:ea typeface="Arial"/>
              <a:cs typeface="Arial"/>
              <a:sym typeface="Arial"/>
            </a:endParaRPr>
          </a:p>
          <a:p>
            <a:pPr marL="742950" marR="0" lvl="1" indent="-285750" algn="l" rtl="0">
              <a:lnSpc>
                <a:spcPct val="90000"/>
              </a:lnSpc>
              <a:spcBef>
                <a:spcPts val="300"/>
              </a:spcBef>
              <a:spcAft>
                <a:spcPts val="0"/>
              </a:spcAft>
              <a:buClr>
                <a:srgbClr val="000000"/>
              </a:buClr>
              <a:buSzPts val="2200"/>
              <a:buFont typeface="Arial"/>
              <a:buChar char="–"/>
            </a:pPr>
            <a:r>
              <a:rPr lang="it-IT" sz="2200" b="0" i="0" u="none" strike="noStrike" cap="none">
                <a:solidFill>
                  <a:srgbClr val="000000"/>
                </a:solidFill>
                <a:latin typeface="Arial"/>
                <a:ea typeface="Arial"/>
                <a:cs typeface="Arial"/>
                <a:sym typeface="Arial"/>
              </a:rPr>
              <a:t>Deve essere esposta con</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300"/>
              </a:spcBef>
              <a:spcAft>
                <a:spcPts val="0"/>
              </a:spcAft>
              <a:buClr>
                <a:srgbClr val="000000"/>
              </a:buClr>
              <a:buSzPts val="2000"/>
              <a:buFont typeface="Arial"/>
              <a:buChar char="•"/>
            </a:pPr>
            <a:r>
              <a:rPr lang="it-IT" sz="2000" b="0" i="0" u="none" strike="noStrike" cap="none">
                <a:solidFill>
                  <a:srgbClr val="000000"/>
                </a:solidFill>
                <a:latin typeface="Arial"/>
                <a:ea typeface="Arial"/>
                <a:cs typeface="Arial"/>
                <a:sym typeface="Arial"/>
              </a:rPr>
              <a:t>Un segno più se il lato viene significativamente allungato</a:t>
            </a:r>
            <a:endParaRPr sz="1100" b="0" i="0" u="none" strike="noStrike" cap="none">
              <a:solidFill>
                <a:srgbClr val="000000"/>
              </a:solidFill>
              <a:latin typeface="Arial"/>
              <a:ea typeface="Arial"/>
              <a:cs typeface="Arial"/>
              <a:sym typeface="Arial"/>
            </a:endParaRPr>
          </a:p>
          <a:p>
            <a:pPr marL="1143000" marR="0" lvl="2" indent="-228600" algn="l" rtl="0">
              <a:lnSpc>
                <a:spcPct val="90000"/>
              </a:lnSpc>
              <a:spcBef>
                <a:spcPts val="300"/>
              </a:spcBef>
              <a:spcAft>
                <a:spcPts val="0"/>
              </a:spcAft>
              <a:buClr>
                <a:srgbClr val="000000"/>
              </a:buClr>
              <a:buSzPts val="2000"/>
              <a:buFont typeface="Arial"/>
              <a:buNone/>
            </a:pPr>
            <a:r>
              <a:rPr lang="it-IT" sz="2000" b="0" i="0" u="none" strike="noStrike" cap="none">
                <a:solidFill>
                  <a:srgbClr val="000000"/>
                </a:solidFill>
                <a:latin typeface="Arial"/>
                <a:ea typeface="Arial"/>
                <a:cs typeface="Arial"/>
                <a:sym typeface="Arial"/>
              </a:rPr>
              <a:t>oppure</a:t>
            </a:r>
            <a:endParaRPr sz="1100" b="0" i="0" u="none" strike="noStrike" cap="none">
              <a:solidFill>
                <a:srgbClr val="000000"/>
              </a:solidFill>
              <a:latin typeface="Arial"/>
              <a:ea typeface="Arial"/>
              <a:cs typeface="Arial"/>
              <a:sym typeface="Arial"/>
            </a:endParaRPr>
          </a:p>
          <a:p>
            <a:pPr marL="1143000" marR="0" lvl="2" indent="-228600" algn="l" rtl="0">
              <a:lnSpc>
                <a:spcPct val="90000"/>
              </a:lnSpc>
              <a:spcBef>
                <a:spcPts val="300"/>
              </a:spcBef>
              <a:spcAft>
                <a:spcPts val="0"/>
              </a:spcAft>
              <a:buClr>
                <a:srgbClr val="000000"/>
              </a:buClr>
              <a:buSzPts val="2000"/>
              <a:buFont typeface="Arial"/>
              <a:buChar char="•"/>
            </a:pPr>
            <a:r>
              <a:rPr lang="it-IT" sz="2000" b="0" i="0" u="none" strike="noStrike" cap="none">
                <a:solidFill>
                  <a:srgbClr val="000000"/>
                </a:solidFill>
                <a:latin typeface="Arial"/>
                <a:ea typeface="Arial"/>
                <a:cs typeface="Arial"/>
                <a:sym typeface="Arial"/>
              </a:rPr>
              <a:t>Un segno meno se il lato viene significativamente accorciato</a:t>
            </a:r>
            <a:endParaRPr sz="1400" b="0" i="0" u="none" strike="noStrike" cap="none">
              <a:solidFill>
                <a:srgbClr val="000000"/>
              </a:solidFill>
              <a:latin typeface="Arial"/>
              <a:ea typeface="Arial"/>
              <a:cs typeface="Arial"/>
              <a:sym typeface="Arial"/>
            </a:endParaRPr>
          </a:p>
        </p:txBody>
      </p:sp>
      <p:pic>
        <p:nvPicPr>
          <p:cNvPr id="991" name="Google Shape;991;p108" descr="NFLAG_C"/>
          <p:cNvPicPr preferRelativeResize="0"/>
          <p:nvPr/>
        </p:nvPicPr>
        <p:blipFill rotWithShape="1">
          <a:blip r:embed="rId4">
            <a:alphaModFix/>
          </a:blip>
          <a:srcRect/>
          <a:stretch/>
        </p:blipFill>
        <p:spPr>
          <a:xfrm>
            <a:off x="7400528" y="1151834"/>
            <a:ext cx="1025525" cy="719138"/>
          </a:xfrm>
          <a:prstGeom prst="rect">
            <a:avLst/>
          </a:prstGeom>
          <a:noFill/>
          <a:ln>
            <a:noFill/>
          </a:ln>
        </p:spPr>
      </p:pic>
      <p:pic>
        <p:nvPicPr>
          <p:cNvPr id="992" name="Google Shape;992;p108" descr="Plus sign"/>
          <p:cNvPicPr preferRelativeResize="0"/>
          <p:nvPr/>
        </p:nvPicPr>
        <p:blipFill rotWithShape="1">
          <a:blip r:embed="rId5">
            <a:alphaModFix/>
          </a:blip>
          <a:srcRect/>
          <a:stretch/>
        </p:blipFill>
        <p:spPr>
          <a:xfrm>
            <a:off x="7452320" y="2464473"/>
            <a:ext cx="719137" cy="719137"/>
          </a:xfrm>
          <a:prstGeom prst="rect">
            <a:avLst/>
          </a:prstGeom>
          <a:noFill/>
          <a:ln>
            <a:noFill/>
          </a:ln>
        </p:spPr>
      </p:pic>
      <p:pic>
        <p:nvPicPr>
          <p:cNvPr id="993" name="Google Shape;993;p108" descr="Minus sign"/>
          <p:cNvPicPr preferRelativeResize="0"/>
          <p:nvPr/>
        </p:nvPicPr>
        <p:blipFill rotWithShape="1">
          <a:blip r:embed="rId6">
            <a:alphaModFix/>
          </a:blip>
          <a:srcRect/>
          <a:stretch/>
        </p:blipFill>
        <p:spPr>
          <a:xfrm>
            <a:off x="7553722" y="4083918"/>
            <a:ext cx="719138" cy="107950"/>
          </a:xfrm>
          <a:prstGeom prst="rect">
            <a:avLst/>
          </a:prstGeom>
          <a:noFill/>
          <a:ln>
            <a:noFill/>
          </a:ln>
        </p:spPr>
      </p:pic>
      <p:sp>
        <p:nvSpPr>
          <p:cNvPr id="994" name="Google Shape;994;p108"/>
          <p:cNvSpPr/>
          <p:nvPr/>
        </p:nvSpPr>
        <p:spPr>
          <a:xfrm>
            <a:off x="3131840" y="4587317"/>
            <a:ext cx="3028393" cy="400110"/>
          </a:xfrm>
          <a:prstGeom prst="rect">
            <a:avLst/>
          </a:prstGeom>
          <a:solidFill>
            <a:srgbClr val="77D7F9"/>
          </a:solidFill>
          <a:ln w="254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0" i="0" u="none" strike="noStrike" cap="none">
                <a:solidFill>
                  <a:srgbClr val="000000"/>
                </a:solidFill>
                <a:latin typeface="Arial"/>
                <a:ea typeface="Arial"/>
                <a:cs typeface="Arial"/>
                <a:sym typeface="Arial"/>
              </a:rPr>
              <a:t>“target time” e “time limit”</a:t>
            </a:r>
            <a:endParaRPr sz="1400" b="0" i="0" u="none" strike="noStrike" cap="none">
              <a:solidFill>
                <a:srgbClr val="000000"/>
              </a:solidFill>
              <a:latin typeface="Arial"/>
              <a:ea typeface="Arial"/>
              <a:cs typeface="Arial"/>
              <a:sym typeface="Arial"/>
            </a:endParaRPr>
          </a:p>
        </p:txBody>
      </p:sp>
      <p:sp>
        <p:nvSpPr>
          <p:cNvPr id="995" name="Google Shape;995;p108"/>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994"/>
                                        </p:tgtEl>
                                        <p:attrNameLst>
                                          <p:attrName>style.visibility</p:attrName>
                                        </p:attrNameLst>
                                      </p:cBhvr>
                                      <p:to>
                                        <p:strVal val="visible"/>
                                      </p:to>
                                    </p:set>
                                    <p:anim calcmode="lin" valueType="num">
                                      <p:cBhvr additive="base">
                                        <p:cTn id="7" dur="3000"/>
                                        <p:tgtEl>
                                          <p:spTgt spid="9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09"/>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POSIZIONE BATTELLO</a:t>
            </a:r>
            <a:endParaRPr sz="2400" b="1" i="0" u="none" strike="noStrike" cap="none">
              <a:solidFill>
                <a:srgbClr val="0070C0"/>
              </a:solidFill>
              <a:latin typeface="Arial"/>
              <a:ea typeface="Arial"/>
              <a:cs typeface="Arial"/>
              <a:sym typeface="Arial"/>
            </a:endParaRPr>
          </a:p>
        </p:txBody>
      </p:sp>
      <p:sp>
        <p:nvSpPr>
          <p:cNvPr id="1002" name="Google Shape;1002;p109"/>
          <p:cNvSpPr/>
          <p:nvPr/>
        </p:nvSpPr>
        <p:spPr>
          <a:xfrm>
            <a:off x="1661269" y="1504380"/>
            <a:ext cx="5851525"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3" name="Google Shape;1003;p109"/>
          <p:cNvSpPr/>
          <p:nvPr/>
        </p:nvSpPr>
        <p:spPr>
          <a:xfrm>
            <a:off x="1820019" y="2523555"/>
            <a:ext cx="228600" cy="381000"/>
          </a:xfrm>
          <a:prstGeom prst="flowChartMagneticDisk">
            <a:avLst/>
          </a:prstGeom>
          <a:solidFill>
            <a:srgbClr val="FF6600"/>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1004" name="Google Shape;1004;p109" descr="NFLAG_C"/>
          <p:cNvPicPr preferRelativeResize="0"/>
          <p:nvPr/>
        </p:nvPicPr>
        <p:blipFill rotWithShape="1">
          <a:blip r:embed="rId3">
            <a:alphaModFix/>
          </a:blip>
          <a:srcRect/>
          <a:stretch/>
        </p:blipFill>
        <p:spPr>
          <a:xfrm>
            <a:off x="3890132" y="1592755"/>
            <a:ext cx="685801" cy="481011"/>
          </a:xfrm>
          <a:prstGeom prst="rect">
            <a:avLst/>
          </a:prstGeom>
          <a:noFill/>
          <a:ln>
            <a:noFill/>
          </a:ln>
        </p:spPr>
      </p:pic>
      <p:pic>
        <p:nvPicPr>
          <p:cNvPr id="1005" name="Google Shape;1005;p109" descr="HORN"/>
          <p:cNvPicPr preferRelativeResize="0"/>
          <p:nvPr/>
        </p:nvPicPr>
        <p:blipFill rotWithShape="1">
          <a:blip r:embed="rId4">
            <a:alphaModFix/>
          </a:blip>
          <a:srcRect/>
          <a:stretch/>
        </p:blipFill>
        <p:spPr>
          <a:xfrm>
            <a:off x="6507907" y="2485455"/>
            <a:ext cx="474662" cy="352425"/>
          </a:xfrm>
          <a:prstGeom prst="rect">
            <a:avLst/>
          </a:prstGeom>
          <a:noFill/>
          <a:ln>
            <a:noFill/>
          </a:ln>
        </p:spPr>
      </p:pic>
      <p:pic>
        <p:nvPicPr>
          <p:cNvPr id="1006" name="Google Shape;1006;p109" descr="HORN"/>
          <p:cNvPicPr preferRelativeResize="0"/>
          <p:nvPr/>
        </p:nvPicPr>
        <p:blipFill rotWithShape="1">
          <a:blip r:embed="rId4">
            <a:alphaModFix/>
          </a:blip>
          <a:srcRect/>
          <a:stretch/>
        </p:blipFill>
        <p:spPr>
          <a:xfrm>
            <a:off x="6660307" y="2637855"/>
            <a:ext cx="474662" cy="352425"/>
          </a:xfrm>
          <a:prstGeom prst="rect">
            <a:avLst/>
          </a:prstGeom>
          <a:noFill/>
          <a:ln>
            <a:noFill/>
          </a:ln>
        </p:spPr>
      </p:pic>
      <p:pic>
        <p:nvPicPr>
          <p:cNvPr id="1007" name="Google Shape;1007;p109" descr="HORN"/>
          <p:cNvPicPr preferRelativeResize="0"/>
          <p:nvPr/>
        </p:nvPicPr>
        <p:blipFill rotWithShape="1">
          <a:blip r:embed="rId4">
            <a:alphaModFix/>
          </a:blip>
          <a:srcRect/>
          <a:stretch/>
        </p:blipFill>
        <p:spPr>
          <a:xfrm>
            <a:off x="6812707" y="2790255"/>
            <a:ext cx="474662" cy="352425"/>
          </a:xfrm>
          <a:prstGeom prst="rect">
            <a:avLst/>
          </a:prstGeom>
          <a:noFill/>
          <a:ln>
            <a:noFill/>
          </a:ln>
        </p:spPr>
      </p:pic>
      <p:pic>
        <p:nvPicPr>
          <p:cNvPr id="1008" name="Google Shape;1008;p109" descr="HORN"/>
          <p:cNvPicPr preferRelativeResize="0"/>
          <p:nvPr/>
        </p:nvPicPr>
        <p:blipFill rotWithShape="1">
          <a:blip r:embed="rId4">
            <a:alphaModFix/>
          </a:blip>
          <a:srcRect/>
          <a:stretch/>
        </p:blipFill>
        <p:spPr>
          <a:xfrm>
            <a:off x="6965107" y="2942655"/>
            <a:ext cx="474662" cy="352425"/>
          </a:xfrm>
          <a:prstGeom prst="rect">
            <a:avLst/>
          </a:prstGeom>
          <a:noFill/>
          <a:ln>
            <a:noFill/>
          </a:ln>
        </p:spPr>
      </p:pic>
      <p:pic>
        <p:nvPicPr>
          <p:cNvPr id="1009" name="Google Shape;1009;p109" descr="HORN"/>
          <p:cNvPicPr preferRelativeResize="0"/>
          <p:nvPr/>
        </p:nvPicPr>
        <p:blipFill rotWithShape="1">
          <a:blip r:embed="rId4">
            <a:alphaModFix/>
          </a:blip>
          <a:srcRect/>
          <a:stretch/>
        </p:blipFill>
        <p:spPr>
          <a:xfrm>
            <a:off x="7117507" y="3095055"/>
            <a:ext cx="474662" cy="352425"/>
          </a:xfrm>
          <a:prstGeom prst="rect">
            <a:avLst/>
          </a:prstGeom>
          <a:noFill/>
          <a:ln>
            <a:noFill/>
          </a:ln>
        </p:spPr>
      </p:pic>
      <p:pic>
        <p:nvPicPr>
          <p:cNvPr id="1010" name="Google Shape;1010;p109" descr="HORN"/>
          <p:cNvPicPr preferRelativeResize="0"/>
          <p:nvPr/>
        </p:nvPicPr>
        <p:blipFill rotWithShape="1">
          <a:blip r:embed="rId4">
            <a:alphaModFix/>
          </a:blip>
          <a:srcRect/>
          <a:stretch/>
        </p:blipFill>
        <p:spPr>
          <a:xfrm>
            <a:off x="7269907" y="3247455"/>
            <a:ext cx="474662" cy="352425"/>
          </a:xfrm>
          <a:prstGeom prst="rect">
            <a:avLst/>
          </a:prstGeom>
          <a:noFill/>
          <a:ln>
            <a:noFill/>
          </a:ln>
        </p:spPr>
      </p:pic>
      <p:pic>
        <p:nvPicPr>
          <p:cNvPr id="1011" name="Google Shape;1011;p109" descr="HORN"/>
          <p:cNvPicPr preferRelativeResize="0"/>
          <p:nvPr/>
        </p:nvPicPr>
        <p:blipFill rotWithShape="1">
          <a:blip r:embed="rId4">
            <a:alphaModFix/>
          </a:blip>
          <a:srcRect/>
          <a:stretch/>
        </p:blipFill>
        <p:spPr>
          <a:xfrm>
            <a:off x="7422307" y="3399855"/>
            <a:ext cx="474662" cy="352425"/>
          </a:xfrm>
          <a:prstGeom prst="rect">
            <a:avLst/>
          </a:prstGeom>
          <a:noFill/>
          <a:ln>
            <a:noFill/>
          </a:ln>
        </p:spPr>
      </p:pic>
      <p:pic>
        <p:nvPicPr>
          <p:cNvPr id="1012" name="Google Shape;1012;p109" descr="HORN"/>
          <p:cNvPicPr preferRelativeResize="0"/>
          <p:nvPr/>
        </p:nvPicPr>
        <p:blipFill rotWithShape="1">
          <a:blip r:embed="rId4">
            <a:alphaModFix/>
          </a:blip>
          <a:srcRect/>
          <a:stretch/>
        </p:blipFill>
        <p:spPr>
          <a:xfrm>
            <a:off x="7574707" y="3552255"/>
            <a:ext cx="474662" cy="352425"/>
          </a:xfrm>
          <a:prstGeom prst="rect">
            <a:avLst/>
          </a:prstGeom>
          <a:noFill/>
          <a:ln>
            <a:noFill/>
          </a:ln>
        </p:spPr>
      </p:pic>
      <p:pic>
        <p:nvPicPr>
          <p:cNvPr id="1013" name="Google Shape;1013;p109" descr="HORN"/>
          <p:cNvPicPr preferRelativeResize="0"/>
          <p:nvPr/>
        </p:nvPicPr>
        <p:blipFill rotWithShape="1">
          <a:blip r:embed="rId4">
            <a:alphaModFix/>
          </a:blip>
          <a:srcRect/>
          <a:stretch/>
        </p:blipFill>
        <p:spPr>
          <a:xfrm>
            <a:off x="7727107" y="3704655"/>
            <a:ext cx="474662" cy="352425"/>
          </a:xfrm>
          <a:prstGeom prst="rect">
            <a:avLst/>
          </a:prstGeom>
          <a:noFill/>
          <a:ln>
            <a:noFill/>
          </a:ln>
        </p:spPr>
      </p:pic>
      <p:pic>
        <p:nvPicPr>
          <p:cNvPr id="1014" name="Google Shape;1014;p109" descr="HORN"/>
          <p:cNvPicPr preferRelativeResize="0"/>
          <p:nvPr/>
        </p:nvPicPr>
        <p:blipFill rotWithShape="1">
          <a:blip r:embed="rId4">
            <a:alphaModFix/>
          </a:blip>
          <a:srcRect/>
          <a:stretch/>
        </p:blipFill>
        <p:spPr>
          <a:xfrm>
            <a:off x="7879507" y="3857055"/>
            <a:ext cx="474662" cy="352425"/>
          </a:xfrm>
          <a:prstGeom prst="rect">
            <a:avLst/>
          </a:prstGeom>
          <a:noFill/>
          <a:ln>
            <a:noFill/>
          </a:ln>
        </p:spPr>
      </p:pic>
      <p:cxnSp>
        <p:nvCxnSpPr>
          <p:cNvPr id="1015" name="Google Shape;1015;p109"/>
          <p:cNvCxnSpPr/>
          <p:nvPr/>
        </p:nvCxnSpPr>
        <p:spPr>
          <a:xfrm rot="10800000">
            <a:off x="1948607" y="3209355"/>
            <a:ext cx="4762" cy="1691803"/>
          </a:xfrm>
          <a:prstGeom prst="straightConnector1">
            <a:avLst/>
          </a:prstGeom>
          <a:noFill/>
          <a:ln w="57150" cap="flat" cmpd="sng">
            <a:solidFill>
              <a:srgbClr val="000000"/>
            </a:solidFill>
            <a:prstDash val="solid"/>
            <a:round/>
            <a:headEnd type="none" w="sm" len="sm"/>
            <a:tailEnd type="triangle" w="med" len="med"/>
          </a:ln>
        </p:spPr>
      </p:cxnSp>
      <p:sp>
        <p:nvSpPr>
          <p:cNvPr id="1016" name="Google Shape;1016;p109"/>
          <p:cNvSpPr/>
          <p:nvPr/>
        </p:nvSpPr>
        <p:spPr>
          <a:xfrm>
            <a:off x="1951955" y="4255046"/>
            <a:ext cx="204470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Direzione dall’ultima boa</a:t>
            </a:r>
            <a:endParaRPr sz="1400" b="0" i="0" u="none" strike="noStrike" cap="none">
              <a:solidFill>
                <a:srgbClr val="000000"/>
              </a:solidFill>
              <a:latin typeface="Arial"/>
              <a:ea typeface="Arial"/>
              <a:cs typeface="Arial"/>
              <a:sym typeface="Arial"/>
            </a:endParaRPr>
          </a:p>
        </p:txBody>
      </p:sp>
      <p:sp>
        <p:nvSpPr>
          <p:cNvPr id="1017" name="Google Shape;1017;p109"/>
          <p:cNvSpPr/>
          <p:nvPr/>
        </p:nvSpPr>
        <p:spPr>
          <a:xfrm>
            <a:off x="4801350" y="1506238"/>
            <a:ext cx="2289300" cy="800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battello dei segnali (ancorato se possibile)</a:t>
            </a:r>
            <a:endParaRPr sz="1400" b="0" i="0" u="none" strike="noStrike" cap="none">
              <a:solidFill>
                <a:srgbClr val="000000"/>
              </a:solidFill>
              <a:latin typeface="Arial"/>
              <a:ea typeface="Arial"/>
              <a:cs typeface="Arial"/>
              <a:sym typeface="Arial"/>
            </a:endParaRPr>
          </a:p>
        </p:txBody>
      </p:sp>
      <p:sp>
        <p:nvSpPr>
          <p:cNvPr id="1018" name="Google Shape;1018;p109"/>
          <p:cNvSpPr/>
          <p:nvPr/>
        </p:nvSpPr>
        <p:spPr>
          <a:xfrm>
            <a:off x="1934332" y="869929"/>
            <a:ext cx="63675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000000"/>
                </a:solidFill>
                <a:latin typeface="Arial"/>
                <a:ea typeface="Arial"/>
                <a:cs typeface="Arial"/>
                <a:sym typeface="Arial"/>
              </a:rPr>
              <a:t>POSIZIONE DEL BATTELLO DEI SEGNALI</a:t>
            </a:r>
            <a:endParaRPr sz="2400" b="1" i="0" u="none" strike="noStrike" cap="none">
              <a:solidFill>
                <a:srgbClr val="000000"/>
              </a:solidFill>
              <a:latin typeface="Arial"/>
              <a:ea typeface="Arial"/>
              <a:cs typeface="Arial"/>
              <a:sym typeface="Arial"/>
            </a:endParaRPr>
          </a:p>
        </p:txBody>
      </p:sp>
      <p:sp>
        <p:nvSpPr>
          <p:cNvPr id="1019" name="Google Shape;1019;p109"/>
          <p:cNvSpPr/>
          <p:nvPr/>
        </p:nvSpPr>
        <p:spPr>
          <a:xfrm>
            <a:off x="4587031" y="4453379"/>
            <a:ext cx="3609727" cy="584775"/>
          </a:xfrm>
          <a:prstGeom prst="rect">
            <a:avLst/>
          </a:prstGeom>
          <a:solidFill>
            <a:srgbClr val="FFFFCC"/>
          </a:solidFill>
          <a:ln w="38100" cap="flat" cmpd="sng">
            <a:solidFill>
              <a:srgbClr val="003399"/>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it-IT" sz="1600" b="1" i="0" u="none" strike="noStrike" cap="none">
                <a:solidFill>
                  <a:srgbClr val="000000"/>
                </a:solidFill>
              </a:rPr>
              <a:t>Non è necessario che la nuova boa sia già in posizione</a:t>
            </a:r>
            <a:endParaRPr sz="1400" b="1" i="0" u="none" strike="noStrike" cap="none">
              <a:solidFill>
                <a:srgbClr val="000000"/>
              </a:solidFill>
            </a:endParaRPr>
          </a:p>
        </p:txBody>
      </p:sp>
      <p:pic>
        <p:nvPicPr>
          <p:cNvPr id="1020" name="Google Shape;1020;p109"/>
          <p:cNvPicPr preferRelativeResize="0"/>
          <p:nvPr/>
        </p:nvPicPr>
        <p:blipFill rotWithShape="1">
          <a:blip r:embed="rId5">
            <a:alphaModFix/>
          </a:blip>
          <a:srcRect/>
          <a:stretch/>
        </p:blipFill>
        <p:spPr>
          <a:xfrm>
            <a:off x="4488607" y="2044130"/>
            <a:ext cx="312737" cy="592137"/>
          </a:xfrm>
          <a:prstGeom prst="rect">
            <a:avLst/>
          </a:prstGeom>
          <a:noFill/>
          <a:ln>
            <a:noFill/>
          </a:ln>
        </p:spPr>
      </p:pic>
      <p:cxnSp>
        <p:nvCxnSpPr>
          <p:cNvPr id="1021" name="Google Shape;1021;p109"/>
          <p:cNvCxnSpPr/>
          <p:nvPr/>
        </p:nvCxnSpPr>
        <p:spPr>
          <a:xfrm rot="10800000" flipH="1">
            <a:off x="1934319" y="2339405"/>
            <a:ext cx="2554288" cy="179387"/>
          </a:xfrm>
          <a:prstGeom prst="straightConnector1">
            <a:avLst/>
          </a:prstGeom>
          <a:noFill/>
          <a:ln w="9525" cap="flat" cmpd="sng">
            <a:solidFill>
              <a:srgbClr val="C00000"/>
            </a:solidFill>
            <a:prstDash val="solid"/>
            <a:round/>
            <a:headEnd type="none" w="sm" len="sm"/>
            <a:tailEnd type="none" w="sm" len="sm"/>
          </a:ln>
        </p:spPr>
      </p:cxnSp>
      <p:sp>
        <p:nvSpPr>
          <p:cNvPr id="1022" name="Google Shape;1022;p109"/>
          <p:cNvSpPr txBox="1"/>
          <p:nvPr/>
        </p:nvSpPr>
        <p:spPr>
          <a:xfrm rot="-285604">
            <a:off x="2478832" y="2063180"/>
            <a:ext cx="169545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rgbClr val="C00000"/>
                </a:solidFill>
                <a:latin typeface="Arial"/>
                <a:ea typeface="Arial"/>
                <a:cs typeface="Arial"/>
                <a:sym typeface="Arial"/>
              </a:rPr>
              <a:t>Max 50 metri</a:t>
            </a:r>
            <a:endParaRPr sz="1400" b="0" i="0" u="none" strike="noStrike" cap="none">
              <a:solidFill>
                <a:srgbClr val="000000"/>
              </a:solidFill>
              <a:latin typeface="Arial"/>
              <a:ea typeface="Arial"/>
              <a:cs typeface="Arial"/>
              <a:sym typeface="Arial"/>
            </a:endParaRPr>
          </a:p>
        </p:txBody>
      </p:sp>
      <p:cxnSp>
        <p:nvCxnSpPr>
          <p:cNvPr id="1023" name="Google Shape;1023;p109"/>
          <p:cNvCxnSpPr/>
          <p:nvPr/>
        </p:nvCxnSpPr>
        <p:spPr>
          <a:xfrm rot="10800000">
            <a:off x="3772644" y="2747392"/>
            <a:ext cx="920750" cy="800100"/>
          </a:xfrm>
          <a:prstGeom prst="straightConnector1">
            <a:avLst/>
          </a:prstGeom>
          <a:noFill/>
          <a:ln w="57150" cap="flat" cmpd="sng">
            <a:solidFill>
              <a:srgbClr val="000000"/>
            </a:solidFill>
            <a:prstDash val="solid"/>
            <a:round/>
            <a:headEnd type="none" w="sm" len="sm"/>
            <a:tailEnd type="triangle" w="med" len="med"/>
          </a:ln>
        </p:spPr>
      </p:cxnSp>
      <p:sp>
        <p:nvSpPr>
          <p:cNvPr id="1024" name="Google Shape;1024;p109"/>
          <p:cNvSpPr txBox="1"/>
          <p:nvPr/>
        </p:nvSpPr>
        <p:spPr>
          <a:xfrm>
            <a:off x="7884269" y="6108130"/>
            <a:ext cx="946150" cy="2778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IT" sz="1200" b="0" i="0" u="none" strike="noStrike" cap="none">
                <a:solidFill>
                  <a:srgbClr val="000000"/>
                </a:solidFill>
                <a:latin typeface="Arial"/>
                <a:ea typeface="Arial"/>
                <a:cs typeface="Arial"/>
                <a:sym typeface="Arial"/>
              </a:rPr>
              <a:t>06  2015</a:t>
            </a:r>
            <a:endParaRPr sz="1400" b="0" i="0" u="none" strike="noStrike" cap="none">
              <a:solidFill>
                <a:srgbClr val="000000"/>
              </a:solidFill>
              <a:latin typeface="Arial"/>
              <a:ea typeface="Arial"/>
              <a:cs typeface="Arial"/>
              <a:sym typeface="Arial"/>
            </a:endParaRPr>
          </a:p>
        </p:txBody>
      </p:sp>
      <p:sp>
        <p:nvSpPr>
          <p:cNvPr id="1025" name="Google Shape;1025;p109"/>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04"/>
                                        </p:tgtEl>
                                        <p:attrNameLst>
                                          <p:attrName>style.visibility</p:attrName>
                                        </p:attrNameLst>
                                      </p:cBhvr>
                                      <p:to>
                                        <p:strVal val="visible"/>
                                      </p:to>
                                    </p:set>
                                    <p:anim calcmode="lin" valueType="num">
                                      <p:cBhvr additive="base">
                                        <p:cTn id="7" dur="1000"/>
                                        <p:tgtEl>
                                          <p:spTgt spid="100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005"/>
                                        </p:tgtEl>
                                        <p:attrNameLst>
                                          <p:attrName>style.visibility</p:attrName>
                                        </p:attrNameLst>
                                      </p:cBhvr>
                                      <p:to>
                                        <p:strVal val="visible"/>
                                      </p:to>
                                    </p:set>
                                    <p:anim calcmode="lin" valueType="num">
                                      <p:cBhvr additive="base">
                                        <p:cTn id="11" dur="500"/>
                                        <p:tgtEl>
                                          <p:spTgt spid="1005"/>
                                        </p:tgtEl>
                                        <p:attrNameLst>
                                          <p:attrName>ppt_x</p:attrName>
                                        </p:attrNameLst>
                                      </p:cBhvr>
                                      <p:tavLst>
                                        <p:tav tm="0">
                                          <p:val>
                                            <p:strVal val="#ppt_x+1"/>
                                          </p:val>
                                        </p:tav>
                                        <p:tav tm="100000">
                                          <p:val>
                                            <p:strVal val="#ppt_x"/>
                                          </p:val>
                                        </p:tav>
                                      </p:tavLst>
                                    </p:anim>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1006"/>
                                        </p:tgtEl>
                                        <p:attrNameLst>
                                          <p:attrName>style.visibility</p:attrName>
                                        </p:attrNameLst>
                                      </p:cBhvr>
                                      <p:to>
                                        <p:strVal val="visible"/>
                                      </p:to>
                                    </p:set>
                                    <p:anim calcmode="lin" valueType="num">
                                      <p:cBhvr additive="base">
                                        <p:cTn id="15" dur="500"/>
                                        <p:tgtEl>
                                          <p:spTgt spid="1006"/>
                                        </p:tgtEl>
                                        <p:attrNameLst>
                                          <p:attrName>ppt_x</p:attrName>
                                        </p:attrNameLst>
                                      </p:cBhvr>
                                      <p:tavLst>
                                        <p:tav tm="0">
                                          <p:val>
                                            <p:strVal val="#ppt_x+1"/>
                                          </p:val>
                                        </p:tav>
                                        <p:tav tm="100000">
                                          <p:val>
                                            <p:strVal val="#ppt_x"/>
                                          </p:val>
                                        </p:tav>
                                      </p:tavLst>
                                    </p:anim>
                                  </p:childTnLst>
                                </p:cTn>
                              </p:par>
                            </p:childTnLst>
                          </p:cTn>
                        </p:par>
                        <p:par>
                          <p:cTn id="16" fill="hold">
                            <p:stCondLst>
                              <p:cond delay="2000"/>
                            </p:stCondLst>
                            <p:childTnLst>
                              <p:par>
                                <p:cTn id="17" presetID="2" presetClass="entr" presetSubtype="2" fill="hold" nodeType="afterEffect">
                                  <p:stCondLst>
                                    <p:cond delay="0"/>
                                  </p:stCondLst>
                                  <p:childTnLst>
                                    <p:set>
                                      <p:cBhvr>
                                        <p:cTn id="18" dur="1" fill="hold">
                                          <p:stCondLst>
                                            <p:cond delay="0"/>
                                          </p:stCondLst>
                                        </p:cTn>
                                        <p:tgtEl>
                                          <p:spTgt spid="1007"/>
                                        </p:tgtEl>
                                        <p:attrNameLst>
                                          <p:attrName>style.visibility</p:attrName>
                                        </p:attrNameLst>
                                      </p:cBhvr>
                                      <p:to>
                                        <p:strVal val="visible"/>
                                      </p:to>
                                    </p:set>
                                    <p:anim calcmode="lin" valueType="num">
                                      <p:cBhvr additive="base">
                                        <p:cTn id="19" dur="500"/>
                                        <p:tgtEl>
                                          <p:spTgt spid="1007"/>
                                        </p:tgtEl>
                                        <p:attrNameLst>
                                          <p:attrName>ppt_x</p:attrName>
                                        </p:attrNameLst>
                                      </p:cBhvr>
                                      <p:tavLst>
                                        <p:tav tm="0">
                                          <p:val>
                                            <p:strVal val="#ppt_x+1"/>
                                          </p:val>
                                        </p:tav>
                                        <p:tav tm="100000">
                                          <p:val>
                                            <p:strVal val="#ppt_x"/>
                                          </p:val>
                                        </p:tav>
                                      </p:tavLst>
                                    </p:anim>
                                  </p:childTnLst>
                                </p:cTn>
                              </p:par>
                            </p:childTnLst>
                          </p:cTn>
                        </p:par>
                        <p:par>
                          <p:cTn id="20" fill="hold">
                            <p:stCondLst>
                              <p:cond delay="2500"/>
                            </p:stCondLst>
                            <p:childTnLst>
                              <p:par>
                                <p:cTn id="21" presetID="2" presetClass="entr" presetSubtype="2" fill="hold" nodeType="afterEffect">
                                  <p:stCondLst>
                                    <p:cond delay="0"/>
                                  </p:stCondLst>
                                  <p:childTnLst>
                                    <p:set>
                                      <p:cBhvr>
                                        <p:cTn id="22" dur="1" fill="hold">
                                          <p:stCondLst>
                                            <p:cond delay="0"/>
                                          </p:stCondLst>
                                        </p:cTn>
                                        <p:tgtEl>
                                          <p:spTgt spid="1008"/>
                                        </p:tgtEl>
                                        <p:attrNameLst>
                                          <p:attrName>style.visibility</p:attrName>
                                        </p:attrNameLst>
                                      </p:cBhvr>
                                      <p:to>
                                        <p:strVal val="visible"/>
                                      </p:to>
                                    </p:set>
                                    <p:anim calcmode="lin" valueType="num">
                                      <p:cBhvr additive="base">
                                        <p:cTn id="23" dur="500"/>
                                        <p:tgtEl>
                                          <p:spTgt spid="1008"/>
                                        </p:tgtEl>
                                        <p:attrNameLst>
                                          <p:attrName>ppt_x</p:attrName>
                                        </p:attrNameLst>
                                      </p:cBhvr>
                                      <p:tavLst>
                                        <p:tav tm="0">
                                          <p:val>
                                            <p:strVal val="#ppt_x+1"/>
                                          </p:val>
                                        </p:tav>
                                        <p:tav tm="100000">
                                          <p:val>
                                            <p:strVal val="#ppt_x"/>
                                          </p:val>
                                        </p:tav>
                                      </p:tavLst>
                                    </p:anim>
                                  </p:childTnLst>
                                </p:cTn>
                              </p:par>
                            </p:childTnLst>
                          </p:cTn>
                        </p:par>
                        <p:par>
                          <p:cTn id="24" fill="hold">
                            <p:stCondLst>
                              <p:cond delay="3000"/>
                            </p:stCondLst>
                            <p:childTnLst>
                              <p:par>
                                <p:cTn id="25" presetID="2" presetClass="entr" presetSubtype="2" fill="hold" nodeType="afterEffect">
                                  <p:stCondLst>
                                    <p:cond delay="0"/>
                                  </p:stCondLst>
                                  <p:childTnLst>
                                    <p:set>
                                      <p:cBhvr>
                                        <p:cTn id="26" dur="1" fill="hold">
                                          <p:stCondLst>
                                            <p:cond delay="0"/>
                                          </p:stCondLst>
                                        </p:cTn>
                                        <p:tgtEl>
                                          <p:spTgt spid="1009"/>
                                        </p:tgtEl>
                                        <p:attrNameLst>
                                          <p:attrName>style.visibility</p:attrName>
                                        </p:attrNameLst>
                                      </p:cBhvr>
                                      <p:to>
                                        <p:strVal val="visible"/>
                                      </p:to>
                                    </p:set>
                                    <p:anim calcmode="lin" valueType="num">
                                      <p:cBhvr additive="base">
                                        <p:cTn id="27" dur="500"/>
                                        <p:tgtEl>
                                          <p:spTgt spid="1009"/>
                                        </p:tgtEl>
                                        <p:attrNameLst>
                                          <p:attrName>ppt_x</p:attrName>
                                        </p:attrNameLst>
                                      </p:cBhvr>
                                      <p:tavLst>
                                        <p:tav tm="0">
                                          <p:val>
                                            <p:strVal val="#ppt_x+1"/>
                                          </p:val>
                                        </p:tav>
                                        <p:tav tm="100000">
                                          <p:val>
                                            <p:strVal val="#ppt_x"/>
                                          </p:val>
                                        </p:tav>
                                      </p:tavLst>
                                    </p:anim>
                                  </p:childTnLst>
                                </p:cTn>
                              </p:par>
                            </p:childTnLst>
                          </p:cTn>
                        </p:par>
                        <p:par>
                          <p:cTn id="28" fill="hold">
                            <p:stCondLst>
                              <p:cond delay="3500"/>
                            </p:stCondLst>
                            <p:childTnLst>
                              <p:par>
                                <p:cTn id="29" presetID="2" presetClass="entr" presetSubtype="2" fill="hold" nodeType="afterEffect">
                                  <p:stCondLst>
                                    <p:cond delay="0"/>
                                  </p:stCondLst>
                                  <p:childTnLst>
                                    <p:set>
                                      <p:cBhvr>
                                        <p:cTn id="30" dur="1" fill="hold">
                                          <p:stCondLst>
                                            <p:cond delay="0"/>
                                          </p:stCondLst>
                                        </p:cTn>
                                        <p:tgtEl>
                                          <p:spTgt spid="1010"/>
                                        </p:tgtEl>
                                        <p:attrNameLst>
                                          <p:attrName>style.visibility</p:attrName>
                                        </p:attrNameLst>
                                      </p:cBhvr>
                                      <p:to>
                                        <p:strVal val="visible"/>
                                      </p:to>
                                    </p:set>
                                    <p:anim calcmode="lin" valueType="num">
                                      <p:cBhvr additive="base">
                                        <p:cTn id="31" dur="500"/>
                                        <p:tgtEl>
                                          <p:spTgt spid="1010"/>
                                        </p:tgtEl>
                                        <p:attrNameLst>
                                          <p:attrName>ppt_x</p:attrName>
                                        </p:attrNameLst>
                                      </p:cBhvr>
                                      <p:tavLst>
                                        <p:tav tm="0">
                                          <p:val>
                                            <p:strVal val="#ppt_x+1"/>
                                          </p:val>
                                        </p:tav>
                                        <p:tav tm="100000">
                                          <p:val>
                                            <p:strVal val="#ppt_x"/>
                                          </p:val>
                                        </p:tav>
                                      </p:tavLst>
                                    </p:anim>
                                  </p:childTnLst>
                                </p:cTn>
                              </p:par>
                            </p:childTnLst>
                          </p:cTn>
                        </p:par>
                        <p:par>
                          <p:cTn id="32" fill="hold">
                            <p:stCondLst>
                              <p:cond delay="4000"/>
                            </p:stCondLst>
                            <p:childTnLst>
                              <p:par>
                                <p:cTn id="33" presetID="2" presetClass="entr" presetSubtype="2" fill="hold" nodeType="afterEffect">
                                  <p:stCondLst>
                                    <p:cond delay="0"/>
                                  </p:stCondLst>
                                  <p:childTnLst>
                                    <p:set>
                                      <p:cBhvr>
                                        <p:cTn id="34" dur="1" fill="hold">
                                          <p:stCondLst>
                                            <p:cond delay="0"/>
                                          </p:stCondLst>
                                        </p:cTn>
                                        <p:tgtEl>
                                          <p:spTgt spid="1011"/>
                                        </p:tgtEl>
                                        <p:attrNameLst>
                                          <p:attrName>style.visibility</p:attrName>
                                        </p:attrNameLst>
                                      </p:cBhvr>
                                      <p:to>
                                        <p:strVal val="visible"/>
                                      </p:to>
                                    </p:set>
                                    <p:anim calcmode="lin" valueType="num">
                                      <p:cBhvr additive="base">
                                        <p:cTn id="35" dur="500"/>
                                        <p:tgtEl>
                                          <p:spTgt spid="1011"/>
                                        </p:tgtEl>
                                        <p:attrNameLst>
                                          <p:attrName>ppt_x</p:attrName>
                                        </p:attrNameLst>
                                      </p:cBhvr>
                                      <p:tavLst>
                                        <p:tav tm="0">
                                          <p:val>
                                            <p:strVal val="#ppt_x+1"/>
                                          </p:val>
                                        </p:tav>
                                        <p:tav tm="100000">
                                          <p:val>
                                            <p:strVal val="#ppt_x"/>
                                          </p:val>
                                        </p:tav>
                                      </p:tavLst>
                                    </p:anim>
                                  </p:childTnLst>
                                </p:cTn>
                              </p:par>
                            </p:childTnLst>
                          </p:cTn>
                        </p:par>
                        <p:par>
                          <p:cTn id="36" fill="hold">
                            <p:stCondLst>
                              <p:cond delay="4500"/>
                            </p:stCondLst>
                            <p:childTnLst>
                              <p:par>
                                <p:cTn id="37" presetID="2" presetClass="entr" presetSubtype="2" fill="hold" nodeType="afterEffect">
                                  <p:stCondLst>
                                    <p:cond delay="0"/>
                                  </p:stCondLst>
                                  <p:childTnLst>
                                    <p:set>
                                      <p:cBhvr>
                                        <p:cTn id="38" dur="1" fill="hold">
                                          <p:stCondLst>
                                            <p:cond delay="0"/>
                                          </p:stCondLst>
                                        </p:cTn>
                                        <p:tgtEl>
                                          <p:spTgt spid="1012"/>
                                        </p:tgtEl>
                                        <p:attrNameLst>
                                          <p:attrName>style.visibility</p:attrName>
                                        </p:attrNameLst>
                                      </p:cBhvr>
                                      <p:to>
                                        <p:strVal val="visible"/>
                                      </p:to>
                                    </p:set>
                                    <p:anim calcmode="lin" valueType="num">
                                      <p:cBhvr additive="base">
                                        <p:cTn id="39" dur="500"/>
                                        <p:tgtEl>
                                          <p:spTgt spid="1012"/>
                                        </p:tgtEl>
                                        <p:attrNameLst>
                                          <p:attrName>ppt_x</p:attrName>
                                        </p:attrNameLst>
                                      </p:cBhvr>
                                      <p:tavLst>
                                        <p:tav tm="0">
                                          <p:val>
                                            <p:strVal val="#ppt_x+1"/>
                                          </p:val>
                                        </p:tav>
                                        <p:tav tm="100000">
                                          <p:val>
                                            <p:strVal val="#ppt_x"/>
                                          </p:val>
                                        </p:tav>
                                      </p:tavLst>
                                    </p:anim>
                                  </p:childTnLst>
                                </p:cTn>
                              </p:par>
                            </p:childTnLst>
                          </p:cTn>
                        </p:par>
                        <p:par>
                          <p:cTn id="40" fill="hold">
                            <p:stCondLst>
                              <p:cond delay="5000"/>
                            </p:stCondLst>
                            <p:childTnLst>
                              <p:par>
                                <p:cTn id="41" presetID="2" presetClass="entr" presetSubtype="2" fill="hold" nodeType="afterEffect">
                                  <p:stCondLst>
                                    <p:cond delay="0"/>
                                  </p:stCondLst>
                                  <p:childTnLst>
                                    <p:set>
                                      <p:cBhvr>
                                        <p:cTn id="42" dur="1" fill="hold">
                                          <p:stCondLst>
                                            <p:cond delay="0"/>
                                          </p:stCondLst>
                                        </p:cTn>
                                        <p:tgtEl>
                                          <p:spTgt spid="1013"/>
                                        </p:tgtEl>
                                        <p:attrNameLst>
                                          <p:attrName>style.visibility</p:attrName>
                                        </p:attrNameLst>
                                      </p:cBhvr>
                                      <p:to>
                                        <p:strVal val="visible"/>
                                      </p:to>
                                    </p:set>
                                    <p:anim calcmode="lin" valueType="num">
                                      <p:cBhvr additive="base">
                                        <p:cTn id="43" dur="500"/>
                                        <p:tgtEl>
                                          <p:spTgt spid="1013"/>
                                        </p:tgtEl>
                                        <p:attrNameLst>
                                          <p:attrName>ppt_x</p:attrName>
                                        </p:attrNameLst>
                                      </p:cBhvr>
                                      <p:tavLst>
                                        <p:tav tm="0">
                                          <p:val>
                                            <p:strVal val="#ppt_x+1"/>
                                          </p:val>
                                        </p:tav>
                                        <p:tav tm="100000">
                                          <p:val>
                                            <p:strVal val="#ppt_x"/>
                                          </p:val>
                                        </p:tav>
                                      </p:tavLst>
                                    </p:anim>
                                  </p:childTnLst>
                                </p:cTn>
                              </p:par>
                            </p:childTnLst>
                          </p:cTn>
                        </p:par>
                        <p:par>
                          <p:cTn id="44" fill="hold">
                            <p:stCondLst>
                              <p:cond delay="5500"/>
                            </p:stCondLst>
                            <p:childTnLst>
                              <p:par>
                                <p:cTn id="45" presetID="2" presetClass="entr" presetSubtype="2" fill="hold" nodeType="afterEffect">
                                  <p:stCondLst>
                                    <p:cond delay="0"/>
                                  </p:stCondLst>
                                  <p:childTnLst>
                                    <p:set>
                                      <p:cBhvr>
                                        <p:cTn id="46" dur="1" fill="hold">
                                          <p:stCondLst>
                                            <p:cond delay="0"/>
                                          </p:stCondLst>
                                        </p:cTn>
                                        <p:tgtEl>
                                          <p:spTgt spid="1014"/>
                                        </p:tgtEl>
                                        <p:attrNameLst>
                                          <p:attrName>style.visibility</p:attrName>
                                        </p:attrNameLst>
                                      </p:cBhvr>
                                      <p:to>
                                        <p:strVal val="visible"/>
                                      </p:to>
                                    </p:set>
                                    <p:anim calcmode="lin" valueType="num">
                                      <p:cBhvr additive="base">
                                        <p:cTn id="47" dur="500"/>
                                        <p:tgtEl>
                                          <p:spTgt spid="1014"/>
                                        </p:tgtEl>
                                        <p:attrNameLst>
                                          <p:attrName>ppt_x</p:attrName>
                                        </p:attrNameLst>
                                      </p:cBhvr>
                                      <p:tavLst>
                                        <p:tav tm="0">
                                          <p:val>
                                            <p:strVal val="#ppt_x+1"/>
                                          </p:val>
                                        </p:tav>
                                        <p:tav tm="100000">
                                          <p:val>
                                            <p:strVal val="#ppt_x"/>
                                          </p:val>
                                        </p:tav>
                                      </p:tavLst>
                                    </p:anim>
                                  </p:childTnLst>
                                </p:cTn>
                              </p:par>
                            </p:childTnLst>
                          </p:cTn>
                        </p:par>
                        <p:par>
                          <p:cTn id="48" fill="hold">
                            <p:stCondLst>
                              <p:cond delay="6000"/>
                            </p:stCondLst>
                            <p:childTnLst>
                              <p:par>
                                <p:cTn id="49" presetID="2" presetClass="entr" presetSubtype="4" fill="hold" nodeType="afterEffect">
                                  <p:stCondLst>
                                    <p:cond delay="0"/>
                                  </p:stCondLst>
                                  <p:childTnLst>
                                    <p:set>
                                      <p:cBhvr>
                                        <p:cTn id="50" dur="1" fill="hold">
                                          <p:stCondLst>
                                            <p:cond delay="0"/>
                                          </p:stCondLst>
                                        </p:cTn>
                                        <p:tgtEl>
                                          <p:spTgt spid="1019"/>
                                        </p:tgtEl>
                                        <p:attrNameLst>
                                          <p:attrName>style.visibility</p:attrName>
                                        </p:attrNameLst>
                                      </p:cBhvr>
                                      <p:to>
                                        <p:strVal val="visible"/>
                                      </p:to>
                                    </p:set>
                                    <p:anim calcmode="lin" valueType="num">
                                      <p:cBhvr additive="base">
                                        <p:cTn id="51" dur="1000"/>
                                        <p:tgtEl>
                                          <p:spTgt spid="10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10"/>
          <p:cNvSpPr txBox="1"/>
          <p:nvPr/>
        </p:nvSpPr>
        <p:spPr>
          <a:xfrm>
            <a:off x="1372072" y="210424"/>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POSIZIONE BATTELLO </a:t>
            </a:r>
            <a:endParaRPr sz="1400" b="0" i="0" u="none" strike="noStrike" cap="none">
              <a:solidFill>
                <a:srgbClr val="000000"/>
              </a:solidFill>
              <a:latin typeface="Arial"/>
              <a:ea typeface="Arial"/>
              <a:cs typeface="Arial"/>
              <a:sym typeface="Arial"/>
            </a:endParaRPr>
          </a:p>
        </p:txBody>
      </p:sp>
      <p:sp>
        <p:nvSpPr>
          <p:cNvPr id="1032" name="Google Shape;1032;p110"/>
          <p:cNvSpPr/>
          <p:nvPr/>
        </p:nvSpPr>
        <p:spPr>
          <a:xfrm>
            <a:off x="2007568" y="629907"/>
            <a:ext cx="57294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it-IT" sz="2000" b="1" i="0" u="none" strike="noStrike" cap="none">
                <a:solidFill>
                  <a:srgbClr val="000000"/>
                </a:solidFill>
                <a:latin typeface="Arial"/>
                <a:ea typeface="Arial"/>
                <a:cs typeface="Arial"/>
                <a:sym typeface="Arial"/>
              </a:rPr>
              <a:t>POSIZIONE DEL BATTELLO DEI SEGNALI</a:t>
            </a:r>
            <a:endParaRPr sz="2000" b="1" i="0" u="none" strike="noStrike" cap="none">
              <a:solidFill>
                <a:srgbClr val="000000"/>
              </a:solidFill>
              <a:latin typeface="Arial"/>
              <a:ea typeface="Arial"/>
              <a:cs typeface="Arial"/>
              <a:sym typeface="Arial"/>
            </a:endParaRPr>
          </a:p>
        </p:txBody>
      </p:sp>
      <p:sp>
        <p:nvSpPr>
          <p:cNvPr id="1033" name="Google Shape;1033;p110"/>
          <p:cNvSpPr/>
          <p:nvPr/>
        </p:nvSpPr>
        <p:spPr>
          <a:xfrm>
            <a:off x="6716951" y="1518524"/>
            <a:ext cx="228600" cy="381000"/>
          </a:xfrm>
          <a:prstGeom prst="flowChartMagneticDisk">
            <a:avLst/>
          </a:prstGeom>
          <a:solidFill>
            <a:srgbClr val="FF6600"/>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cxnSp>
        <p:nvCxnSpPr>
          <p:cNvPr id="1034" name="Google Shape;1034;p110"/>
          <p:cNvCxnSpPr/>
          <p:nvPr/>
        </p:nvCxnSpPr>
        <p:spPr>
          <a:xfrm rot="10800000" flipH="1">
            <a:off x="7753589" y="1682037"/>
            <a:ext cx="17462" cy="1514475"/>
          </a:xfrm>
          <a:prstGeom prst="straightConnector1">
            <a:avLst/>
          </a:prstGeom>
          <a:noFill/>
          <a:ln w="57150" cap="flat" cmpd="sng">
            <a:solidFill>
              <a:srgbClr val="000000"/>
            </a:solidFill>
            <a:prstDash val="solid"/>
            <a:round/>
            <a:headEnd type="none" w="sm" len="sm"/>
            <a:tailEnd type="triangle" w="med" len="med"/>
          </a:ln>
        </p:spPr>
      </p:cxnSp>
      <p:pic>
        <p:nvPicPr>
          <p:cNvPr id="1035" name="Google Shape;1035;p110"/>
          <p:cNvPicPr preferRelativeResize="0"/>
          <p:nvPr/>
        </p:nvPicPr>
        <p:blipFill rotWithShape="1">
          <a:blip r:embed="rId3">
            <a:alphaModFix/>
          </a:blip>
          <a:srcRect/>
          <a:stretch/>
        </p:blipFill>
        <p:spPr>
          <a:xfrm>
            <a:off x="8621951" y="1143874"/>
            <a:ext cx="312738" cy="592138"/>
          </a:xfrm>
          <a:prstGeom prst="rect">
            <a:avLst/>
          </a:prstGeom>
          <a:noFill/>
          <a:ln>
            <a:noFill/>
          </a:ln>
        </p:spPr>
      </p:pic>
      <p:cxnSp>
        <p:nvCxnSpPr>
          <p:cNvPr id="1036" name="Google Shape;1036;p110"/>
          <p:cNvCxnSpPr/>
          <p:nvPr/>
        </p:nvCxnSpPr>
        <p:spPr>
          <a:xfrm rot="10800000" flipH="1">
            <a:off x="6923326" y="1439149"/>
            <a:ext cx="1698625" cy="133350"/>
          </a:xfrm>
          <a:prstGeom prst="straightConnector1">
            <a:avLst/>
          </a:prstGeom>
          <a:noFill/>
          <a:ln w="9525" cap="flat" cmpd="sng">
            <a:solidFill>
              <a:srgbClr val="C00000"/>
            </a:solidFill>
            <a:prstDash val="solid"/>
            <a:round/>
            <a:headEnd type="none" w="sm" len="sm"/>
            <a:tailEnd type="none" w="sm" len="sm"/>
          </a:ln>
        </p:spPr>
      </p:cxnSp>
      <p:grpSp>
        <p:nvGrpSpPr>
          <p:cNvPr id="1037" name="Google Shape;1037;p110"/>
          <p:cNvGrpSpPr/>
          <p:nvPr/>
        </p:nvGrpSpPr>
        <p:grpSpPr>
          <a:xfrm>
            <a:off x="700326" y="1736012"/>
            <a:ext cx="2011362" cy="1781175"/>
            <a:chOff x="3884" y="1564"/>
            <a:chExt cx="1267" cy="1122"/>
          </a:xfrm>
        </p:grpSpPr>
        <p:sp>
          <p:nvSpPr>
            <p:cNvPr id="1038" name="Google Shape;1038;p110"/>
            <p:cNvSpPr/>
            <p:nvPr/>
          </p:nvSpPr>
          <p:spPr>
            <a:xfrm>
              <a:off x="4500" y="2446"/>
              <a:ext cx="144" cy="240"/>
            </a:xfrm>
            <a:prstGeom prst="flowChartMagneticDisk">
              <a:avLst/>
            </a:prstGeom>
            <a:solidFill>
              <a:srgbClr val="FF6600"/>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cxnSp>
          <p:nvCxnSpPr>
            <p:cNvPr id="1039" name="Google Shape;1039;p110"/>
            <p:cNvCxnSpPr/>
            <p:nvPr/>
          </p:nvCxnSpPr>
          <p:spPr>
            <a:xfrm flipH="1">
              <a:off x="4478" y="1564"/>
              <a:ext cx="673" cy="547"/>
            </a:xfrm>
            <a:prstGeom prst="straightConnector1">
              <a:avLst/>
            </a:prstGeom>
            <a:noFill/>
            <a:ln w="57150" cap="flat" cmpd="sng">
              <a:solidFill>
                <a:srgbClr val="000000"/>
              </a:solidFill>
              <a:prstDash val="solid"/>
              <a:round/>
              <a:headEnd type="none" w="sm" len="sm"/>
              <a:tailEnd type="triangle" w="med" len="med"/>
            </a:ln>
          </p:spPr>
        </p:cxnSp>
        <p:pic>
          <p:nvPicPr>
            <p:cNvPr id="1040" name="Google Shape;1040;p110"/>
            <p:cNvPicPr preferRelativeResize="0"/>
            <p:nvPr/>
          </p:nvPicPr>
          <p:blipFill rotWithShape="1">
            <a:blip r:embed="rId3">
              <a:alphaModFix/>
            </a:blip>
            <a:srcRect/>
            <a:stretch/>
          </p:blipFill>
          <p:spPr>
            <a:xfrm>
              <a:off x="3884" y="1599"/>
              <a:ext cx="197" cy="373"/>
            </a:xfrm>
            <a:prstGeom prst="rect">
              <a:avLst/>
            </a:prstGeom>
            <a:noFill/>
            <a:ln>
              <a:noFill/>
            </a:ln>
          </p:spPr>
        </p:pic>
        <p:cxnSp>
          <p:nvCxnSpPr>
            <p:cNvPr id="1041" name="Google Shape;1041;p110"/>
            <p:cNvCxnSpPr/>
            <p:nvPr/>
          </p:nvCxnSpPr>
          <p:spPr>
            <a:xfrm rot="-5400000" flipH="1">
              <a:off x="4018" y="1862"/>
              <a:ext cx="603" cy="559"/>
            </a:xfrm>
            <a:prstGeom prst="straightConnector1">
              <a:avLst/>
            </a:prstGeom>
            <a:noFill/>
            <a:ln w="9525" cap="flat" cmpd="sng">
              <a:solidFill>
                <a:srgbClr val="C00000"/>
              </a:solidFill>
              <a:prstDash val="solid"/>
              <a:round/>
              <a:headEnd type="none" w="sm" len="sm"/>
              <a:tailEnd type="none" w="sm" len="sm"/>
            </a:ln>
          </p:spPr>
        </p:cxnSp>
      </p:grpSp>
      <p:grpSp>
        <p:nvGrpSpPr>
          <p:cNvPr id="1042" name="Google Shape;1042;p110"/>
          <p:cNvGrpSpPr/>
          <p:nvPr/>
        </p:nvGrpSpPr>
        <p:grpSpPr>
          <a:xfrm>
            <a:off x="3665776" y="2335585"/>
            <a:ext cx="2413000" cy="2706687"/>
            <a:chOff x="2186" y="2425"/>
            <a:chExt cx="1520" cy="1705"/>
          </a:xfrm>
        </p:grpSpPr>
        <p:sp>
          <p:nvSpPr>
            <p:cNvPr id="1043" name="Google Shape;1043;p110"/>
            <p:cNvSpPr/>
            <p:nvPr/>
          </p:nvSpPr>
          <p:spPr>
            <a:xfrm>
              <a:off x="2186" y="3251"/>
              <a:ext cx="144" cy="240"/>
            </a:xfrm>
            <a:prstGeom prst="flowChartMagneticDisk">
              <a:avLst/>
            </a:prstGeom>
            <a:solidFill>
              <a:srgbClr val="FF6600"/>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4" name="Google Shape;1044;p110"/>
            <p:cNvSpPr/>
            <p:nvPr/>
          </p:nvSpPr>
          <p:spPr>
            <a:xfrm>
              <a:off x="3401" y="3226"/>
              <a:ext cx="144" cy="240"/>
            </a:xfrm>
            <a:prstGeom prst="flowChartMagneticDisk">
              <a:avLst/>
            </a:prstGeom>
            <a:solidFill>
              <a:srgbClr val="FF6600"/>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1045" name="Google Shape;1045;p110"/>
            <p:cNvPicPr preferRelativeResize="0"/>
            <p:nvPr/>
          </p:nvPicPr>
          <p:blipFill rotWithShape="1">
            <a:blip r:embed="rId3">
              <a:alphaModFix/>
            </a:blip>
            <a:srcRect/>
            <a:stretch/>
          </p:blipFill>
          <p:spPr>
            <a:xfrm>
              <a:off x="2775" y="3757"/>
              <a:ext cx="197" cy="373"/>
            </a:xfrm>
            <a:prstGeom prst="rect">
              <a:avLst/>
            </a:prstGeom>
            <a:noFill/>
            <a:ln>
              <a:noFill/>
            </a:ln>
          </p:spPr>
        </p:pic>
        <p:cxnSp>
          <p:nvCxnSpPr>
            <p:cNvPr id="1046" name="Google Shape;1046;p110"/>
            <p:cNvCxnSpPr/>
            <p:nvPr/>
          </p:nvCxnSpPr>
          <p:spPr>
            <a:xfrm>
              <a:off x="2335" y="3398"/>
              <a:ext cx="1077" cy="2"/>
            </a:xfrm>
            <a:prstGeom prst="straightConnector1">
              <a:avLst/>
            </a:prstGeom>
            <a:noFill/>
            <a:ln w="9525" cap="flat" cmpd="sng">
              <a:solidFill>
                <a:srgbClr val="C00000"/>
              </a:solidFill>
              <a:prstDash val="solid"/>
              <a:round/>
              <a:headEnd type="none" w="sm" len="sm"/>
              <a:tailEnd type="none" w="sm" len="sm"/>
            </a:ln>
          </p:spPr>
        </p:cxnSp>
        <p:cxnSp>
          <p:nvCxnSpPr>
            <p:cNvPr id="1047" name="Google Shape;1047;p110"/>
            <p:cNvCxnSpPr/>
            <p:nvPr/>
          </p:nvCxnSpPr>
          <p:spPr>
            <a:xfrm>
              <a:off x="2874" y="2425"/>
              <a:ext cx="0" cy="883"/>
            </a:xfrm>
            <a:prstGeom prst="straightConnector1">
              <a:avLst/>
            </a:prstGeom>
            <a:noFill/>
            <a:ln w="57150" cap="flat" cmpd="sng">
              <a:solidFill>
                <a:srgbClr val="000000"/>
              </a:solidFill>
              <a:prstDash val="solid"/>
              <a:round/>
              <a:headEnd type="none" w="sm" len="sm"/>
              <a:tailEnd type="triangle" w="med" len="med"/>
            </a:ln>
          </p:spPr>
        </p:cxnSp>
        <p:sp>
          <p:nvSpPr>
            <p:cNvPr id="1048" name="Google Shape;1048;p110"/>
            <p:cNvSpPr txBox="1"/>
            <p:nvPr/>
          </p:nvSpPr>
          <p:spPr>
            <a:xfrm>
              <a:off x="3003" y="3643"/>
              <a:ext cx="703" cy="2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it-IT" sz="1800" b="0" i="0" u="none" strike="noStrike" cap="none">
                  <a:solidFill>
                    <a:srgbClr val="C00000"/>
                  </a:solidFill>
                  <a:latin typeface="Arial"/>
                  <a:ea typeface="Arial"/>
                  <a:cs typeface="Arial"/>
                  <a:sym typeface="Arial"/>
                </a:rPr>
                <a:t>20 metri</a:t>
              </a:r>
              <a:endParaRPr sz="1400" b="0" i="0" u="none" strike="noStrike" cap="none">
                <a:solidFill>
                  <a:srgbClr val="000000"/>
                </a:solidFill>
                <a:latin typeface="Arial"/>
                <a:ea typeface="Arial"/>
                <a:cs typeface="Arial"/>
                <a:sym typeface="Arial"/>
              </a:endParaRPr>
            </a:p>
          </p:txBody>
        </p:sp>
      </p:grpSp>
      <p:sp>
        <p:nvSpPr>
          <p:cNvPr id="1049" name="Google Shape;1049;p110"/>
          <p:cNvSpPr/>
          <p:nvPr/>
        </p:nvSpPr>
        <p:spPr>
          <a:xfrm>
            <a:off x="6075601" y="2255124"/>
            <a:ext cx="1165225" cy="366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bolina</a:t>
            </a:r>
            <a:endParaRPr sz="1400" b="0" i="0" u="none" strike="noStrike" cap="none">
              <a:solidFill>
                <a:srgbClr val="000000"/>
              </a:solidFill>
              <a:latin typeface="Arial"/>
              <a:ea typeface="Arial"/>
              <a:cs typeface="Arial"/>
              <a:sym typeface="Arial"/>
            </a:endParaRPr>
          </a:p>
        </p:txBody>
      </p:sp>
      <p:sp>
        <p:nvSpPr>
          <p:cNvPr id="1050" name="Google Shape;1050;p110"/>
          <p:cNvSpPr/>
          <p:nvPr/>
        </p:nvSpPr>
        <p:spPr>
          <a:xfrm>
            <a:off x="1203563" y="1499475"/>
            <a:ext cx="1165225" cy="3667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lasco</a:t>
            </a:r>
            <a:endParaRPr sz="1400" b="0" i="0" u="none" strike="noStrike" cap="none">
              <a:solidFill>
                <a:srgbClr val="000000"/>
              </a:solidFill>
              <a:latin typeface="Arial"/>
              <a:ea typeface="Arial"/>
              <a:cs typeface="Arial"/>
              <a:sym typeface="Arial"/>
            </a:endParaRPr>
          </a:p>
        </p:txBody>
      </p:sp>
      <p:sp>
        <p:nvSpPr>
          <p:cNvPr id="1051" name="Google Shape;1051;p110"/>
          <p:cNvSpPr/>
          <p:nvPr/>
        </p:nvSpPr>
        <p:spPr>
          <a:xfrm>
            <a:off x="3224451" y="2937247"/>
            <a:ext cx="1165225" cy="3667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rgbClr val="000000"/>
                </a:solidFill>
                <a:latin typeface="Arial"/>
                <a:ea typeface="Arial"/>
                <a:cs typeface="Arial"/>
                <a:sym typeface="Arial"/>
              </a:rPr>
              <a:t>cancello</a:t>
            </a:r>
            <a:endParaRPr sz="1400" b="0" i="0" u="none" strike="noStrike" cap="none">
              <a:solidFill>
                <a:srgbClr val="000000"/>
              </a:solidFill>
              <a:latin typeface="Arial"/>
              <a:ea typeface="Arial"/>
              <a:cs typeface="Arial"/>
              <a:sym typeface="Arial"/>
            </a:endParaRPr>
          </a:p>
        </p:txBody>
      </p:sp>
      <p:sp>
        <p:nvSpPr>
          <p:cNvPr id="1052" name="Google Shape;1052;p110"/>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84</a:t>
            </a:fld>
            <a:endParaRPr/>
          </a:p>
        </p:txBody>
      </p:sp>
      <p:pic>
        <p:nvPicPr>
          <p:cNvPr id="1053" name="Google Shape;1053;p110"/>
          <p:cNvPicPr preferRelativeResize="0"/>
          <p:nvPr/>
        </p:nvPicPr>
        <p:blipFill rotWithShape="1">
          <a:blip r:embed="rId4">
            <a:alphaModFix/>
          </a:blip>
          <a:srcRect/>
          <a:stretch/>
        </p:blipFill>
        <p:spPr>
          <a:xfrm>
            <a:off x="8673144" y="894731"/>
            <a:ext cx="448655" cy="305902"/>
          </a:xfrm>
          <a:prstGeom prst="rect">
            <a:avLst/>
          </a:prstGeom>
          <a:noFill/>
          <a:ln>
            <a:noFill/>
          </a:ln>
        </p:spPr>
      </p:pic>
      <p:pic>
        <p:nvPicPr>
          <p:cNvPr id="1054" name="Google Shape;1054;p110"/>
          <p:cNvPicPr preferRelativeResize="0"/>
          <p:nvPr/>
        </p:nvPicPr>
        <p:blipFill rotWithShape="1">
          <a:blip r:embed="rId4">
            <a:alphaModFix/>
          </a:blip>
          <a:srcRect/>
          <a:stretch/>
        </p:blipFill>
        <p:spPr>
          <a:xfrm>
            <a:off x="4347672" y="4225193"/>
            <a:ext cx="448655" cy="305902"/>
          </a:xfrm>
          <a:prstGeom prst="rect">
            <a:avLst/>
          </a:prstGeom>
          <a:noFill/>
          <a:ln>
            <a:noFill/>
          </a:ln>
        </p:spPr>
      </p:pic>
      <p:pic>
        <p:nvPicPr>
          <p:cNvPr id="1055" name="Google Shape;1055;p110"/>
          <p:cNvPicPr preferRelativeResize="0"/>
          <p:nvPr/>
        </p:nvPicPr>
        <p:blipFill rotWithShape="1">
          <a:blip r:embed="rId4">
            <a:alphaModFix/>
          </a:blip>
          <a:srcRect/>
          <a:stretch/>
        </p:blipFill>
        <p:spPr>
          <a:xfrm>
            <a:off x="386608" y="1617871"/>
            <a:ext cx="448655" cy="305902"/>
          </a:xfrm>
          <a:prstGeom prst="rect">
            <a:avLst/>
          </a:prstGeom>
          <a:noFill/>
          <a:ln>
            <a:noFill/>
          </a:ln>
        </p:spPr>
      </p:pic>
      <p:pic>
        <p:nvPicPr>
          <p:cNvPr id="1056" name="Google Shape;1056;p110" descr="HORN"/>
          <p:cNvPicPr preferRelativeResize="0"/>
          <p:nvPr/>
        </p:nvPicPr>
        <p:blipFill rotWithShape="1">
          <a:blip r:embed="rId5">
            <a:alphaModFix/>
          </a:blip>
          <a:srcRect/>
          <a:stretch/>
        </p:blipFill>
        <p:spPr>
          <a:xfrm>
            <a:off x="4995320" y="2124530"/>
            <a:ext cx="474662" cy="352425"/>
          </a:xfrm>
          <a:prstGeom prst="rect">
            <a:avLst/>
          </a:prstGeom>
          <a:noFill/>
          <a:ln>
            <a:noFill/>
          </a:ln>
        </p:spPr>
      </p:pic>
      <p:pic>
        <p:nvPicPr>
          <p:cNvPr id="1057" name="Google Shape;1057;p110" descr="HORN"/>
          <p:cNvPicPr preferRelativeResize="0"/>
          <p:nvPr/>
        </p:nvPicPr>
        <p:blipFill rotWithShape="1">
          <a:blip r:embed="rId5">
            <a:alphaModFix/>
          </a:blip>
          <a:srcRect/>
          <a:stretch/>
        </p:blipFill>
        <p:spPr>
          <a:xfrm>
            <a:off x="3873007" y="1506617"/>
            <a:ext cx="474662" cy="352425"/>
          </a:xfrm>
          <a:prstGeom prst="rect">
            <a:avLst/>
          </a:prstGeom>
          <a:noFill/>
          <a:ln>
            <a:noFill/>
          </a:ln>
        </p:spPr>
      </p:pic>
      <p:pic>
        <p:nvPicPr>
          <p:cNvPr id="1058" name="Google Shape;1058;p110" descr="HORN"/>
          <p:cNvPicPr preferRelativeResize="0"/>
          <p:nvPr/>
        </p:nvPicPr>
        <p:blipFill rotWithShape="1">
          <a:blip r:embed="rId5">
            <a:alphaModFix/>
          </a:blip>
          <a:srcRect/>
          <a:stretch/>
        </p:blipFill>
        <p:spPr>
          <a:xfrm>
            <a:off x="4305545" y="1663580"/>
            <a:ext cx="474662" cy="352425"/>
          </a:xfrm>
          <a:prstGeom prst="rect">
            <a:avLst/>
          </a:prstGeom>
          <a:noFill/>
          <a:ln>
            <a:noFill/>
          </a:ln>
        </p:spPr>
      </p:pic>
      <p:pic>
        <p:nvPicPr>
          <p:cNvPr id="1059" name="Google Shape;1059;p110" descr="HORN"/>
          <p:cNvPicPr preferRelativeResize="0"/>
          <p:nvPr/>
        </p:nvPicPr>
        <p:blipFill rotWithShape="1">
          <a:blip r:embed="rId5">
            <a:alphaModFix/>
          </a:blip>
          <a:srcRect/>
          <a:stretch/>
        </p:blipFill>
        <p:spPr>
          <a:xfrm>
            <a:off x="4634945" y="1899530"/>
            <a:ext cx="474662" cy="352425"/>
          </a:xfrm>
          <a:prstGeom prst="rect">
            <a:avLst/>
          </a:prstGeom>
          <a:noFill/>
          <a:ln>
            <a:noFill/>
          </a:ln>
        </p:spPr>
      </p:pic>
      <p:pic>
        <p:nvPicPr>
          <p:cNvPr id="1060" name="Google Shape;1060;p110" descr="HORN"/>
          <p:cNvPicPr preferRelativeResize="0"/>
          <p:nvPr/>
        </p:nvPicPr>
        <p:blipFill rotWithShape="1">
          <a:blip r:embed="rId5">
            <a:alphaModFix/>
          </a:blip>
          <a:srcRect/>
          <a:stretch/>
        </p:blipFill>
        <p:spPr>
          <a:xfrm>
            <a:off x="5312007" y="2395542"/>
            <a:ext cx="474662" cy="352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9"/>
                                        </p:tgtEl>
                                        <p:attrNameLst>
                                          <p:attrName>style.visibility</p:attrName>
                                        </p:attrNameLst>
                                      </p:cBhvr>
                                      <p:to>
                                        <p:strVal val="visible"/>
                                      </p:to>
                                    </p:set>
                                    <p:anim calcmode="lin" valueType="num">
                                      <p:cBhvr additive="base">
                                        <p:cTn id="7" dur="2000"/>
                                        <p:tgtEl>
                                          <p:spTgt spid="104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 calcmode="lin" valueType="num">
                                      <p:cBhvr additive="base">
                                        <p:cTn id="12" dur="2000"/>
                                        <p:tgtEl>
                                          <p:spTgt spid="1037"/>
                                        </p:tgtEl>
                                        <p:attrNameLst>
                                          <p:attrName>ppt_x</p:attrName>
                                        </p:attrNameLst>
                                      </p:cBhvr>
                                      <p:tavLst>
                                        <p:tav tm="0">
                                          <p:val>
                                            <p:strVal val="#ppt_x-1"/>
                                          </p:val>
                                        </p:tav>
                                        <p:tav tm="100000">
                                          <p:val>
                                            <p:strVal val="#ppt_x"/>
                                          </p:val>
                                        </p:tav>
                                      </p:tavLst>
                                    </p:anim>
                                  </p:childTnLst>
                                </p:cTn>
                              </p:par>
                              <p:par>
                                <p:cTn id="13" presetID="2" presetClass="entr" presetSubtype="4" fill="hold" nodeType="withEffect">
                                  <p:stCondLst>
                                    <p:cond delay="0"/>
                                  </p:stCondLst>
                                  <p:childTnLst>
                                    <p:set>
                                      <p:cBhvr>
                                        <p:cTn id="14" dur="1" fill="hold">
                                          <p:stCondLst>
                                            <p:cond delay="0"/>
                                          </p:stCondLst>
                                        </p:cTn>
                                        <p:tgtEl>
                                          <p:spTgt spid="1050"/>
                                        </p:tgtEl>
                                        <p:attrNameLst>
                                          <p:attrName>style.visibility</p:attrName>
                                        </p:attrNameLst>
                                      </p:cBhvr>
                                      <p:to>
                                        <p:strVal val="visible"/>
                                      </p:to>
                                    </p:set>
                                    <p:anim calcmode="lin" valueType="num">
                                      <p:cBhvr additive="base">
                                        <p:cTn id="15" dur="500"/>
                                        <p:tgtEl>
                                          <p:spTgt spid="105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42"/>
                                        </p:tgtEl>
                                        <p:attrNameLst>
                                          <p:attrName>style.visibility</p:attrName>
                                        </p:attrNameLst>
                                      </p:cBhvr>
                                      <p:to>
                                        <p:strVal val="visible"/>
                                      </p:to>
                                    </p:set>
                                    <p:anim calcmode="lin" valueType="num">
                                      <p:cBhvr additive="base">
                                        <p:cTn id="20" dur="500"/>
                                        <p:tgtEl>
                                          <p:spTgt spid="1042"/>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51"/>
                                        </p:tgtEl>
                                        <p:attrNameLst>
                                          <p:attrName>style.visibility</p:attrName>
                                        </p:attrNameLst>
                                      </p:cBhvr>
                                      <p:to>
                                        <p:strVal val="visible"/>
                                      </p:to>
                                    </p:set>
                                    <p:anim calcmode="lin" valueType="num">
                                      <p:cBhvr additive="base">
                                        <p:cTn id="23" dur="500"/>
                                        <p:tgtEl>
                                          <p:spTgt spid="1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11"/>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BOA MANCANTE</a:t>
            </a:r>
            <a:endParaRPr sz="1400" b="0" i="0" u="none" strike="noStrike" cap="none">
              <a:solidFill>
                <a:srgbClr val="000000"/>
              </a:solidFill>
              <a:latin typeface="Arial"/>
              <a:ea typeface="Arial"/>
              <a:cs typeface="Arial"/>
              <a:sym typeface="Arial"/>
            </a:endParaRPr>
          </a:p>
        </p:txBody>
      </p:sp>
      <p:sp>
        <p:nvSpPr>
          <p:cNvPr id="1067" name="Google Shape;1067;p111"/>
          <p:cNvSpPr/>
          <p:nvPr/>
        </p:nvSpPr>
        <p:spPr>
          <a:xfrm>
            <a:off x="1835696" y="898798"/>
            <a:ext cx="6851104" cy="3647802"/>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000000"/>
              </a:buClr>
              <a:buSzPts val="2400"/>
              <a:buFont typeface="Arial"/>
              <a:buNone/>
            </a:pPr>
            <a:r>
              <a:rPr lang="it-IT" sz="1800" b="1" i="0" u="none" strike="noStrike" cap="none">
                <a:solidFill>
                  <a:srgbClr val="000000"/>
                </a:solidFill>
                <a:latin typeface="Arial"/>
                <a:ea typeface="Arial"/>
                <a:cs typeface="Arial"/>
                <a:sym typeface="Arial"/>
              </a:rPr>
              <a:t>‘M’ con suoni ripetuti </a:t>
            </a:r>
            <a:r>
              <a:rPr lang="it-IT" sz="1800" b="0" i="0" u="none" strike="noStrike" cap="none">
                <a:solidFill>
                  <a:srgbClr val="000000"/>
                </a:solidFill>
                <a:latin typeface="Arial"/>
                <a:ea typeface="Arial"/>
                <a:cs typeface="Arial"/>
                <a:sym typeface="Arial"/>
              </a:rPr>
              <a:t>(RRS 34)</a:t>
            </a:r>
            <a:endParaRPr sz="1800" b="0" i="0" u="none" strike="noStrike" cap="none">
              <a:solidFill>
                <a:srgbClr val="000000"/>
              </a:solidFill>
              <a:latin typeface="Arial"/>
              <a:ea typeface="Arial"/>
              <a:cs typeface="Arial"/>
              <a:sym typeface="Arial"/>
            </a:endParaRPr>
          </a:p>
          <a:p>
            <a:pPr marL="342900" marR="0" lvl="0" indent="-342900" algn="just" rtl="0">
              <a:lnSpc>
                <a:spcPct val="90000"/>
              </a:lnSpc>
              <a:spcBef>
                <a:spcPts val="480"/>
              </a:spcBef>
              <a:spcAft>
                <a:spcPts val="0"/>
              </a:spcAft>
              <a:buClr>
                <a:schemeClr val="dk1"/>
              </a:buClr>
              <a:buSzPts val="2400"/>
              <a:buFont typeface="Arial"/>
              <a:buNone/>
            </a:pPr>
            <a:endParaRPr sz="1800" b="0" i="0" u="none" strike="noStrike" cap="none">
              <a:solidFill>
                <a:srgbClr val="000000"/>
              </a:solidFill>
              <a:latin typeface="Arial"/>
              <a:ea typeface="Arial"/>
              <a:cs typeface="Arial"/>
              <a:sym typeface="Arial"/>
            </a:endParaRPr>
          </a:p>
          <a:p>
            <a:pPr marL="742950" marR="0" lvl="1" indent="-285750" algn="just" rtl="0">
              <a:lnSpc>
                <a:spcPct val="90000"/>
              </a:lnSpc>
              <a:spcBef>
                <a:spcPts val="400"/>
              </a:spcBef>
              <a:spcAft>
                <a:spcPts val="0"/>
              </a:spcAft>
              <a:buClr>
                <a:srgbClr val="000000"/>
              </a:buClr>
              <a:buSzPts val="2000"/>
              <a:buFont typeface="Arial"/>
              <a:buChar char="–"/>
            </a:pPr>
            <a:r>
              <a:rPr lang="it-IT" sz="1800" b="0" i="0" u="none" strike="noStrike" cap="none">
                <a:solidFill>
                  <a:srgbClr val="000000"/>
                </a:solidFill>
                <a:latin typeface="Arial"/>
                <a:ea typeface="Arial"/>
                <a:cs typeface="Arial"/>
                <a:sym typeface="Arial"/>
              </a:rPr>
              <a:t>L’oggetto che mostra questo segnale sostituisce una boa mancante</a:t>
            </a:r>
            <a:endParaRPr sz="1800" b="0" i="0" u="none" strike="noStrike" cap="none">
              <a:solidFill>
                <a:srgbClr val="000000"/>
              </a:solidFill>
              <a:latin typeface="Arial"/>
              <a:ea typeface="Arial"/>
              <a:cs typeface="Arial"/>
              <a:sym typeface="Arial"/>
            </a:endParaRPr>
          </a:p>
          <a:p>
            <a:pPr marL="742950" marR="0" lvl="1" indent="-285750" algn="just" rtl="0">
              <a:lnSpc>
                <a:spcPct val="90000"/>
              </a:lnSpc>
              <a:spcBef>
                <a:spcPts val="400"/>
              </a:spcBef>
              <a:spcAft>
                <a:spcPts val="0"/>
              </a:spcAft>
              <a:buClr>
                <a:srgbClr val="000000"/>
              </a:buClr>
              <a:buSzPts val="2000"/>
              <a:buFont typeface="Arial"/>
              <a:buChar char="–"/>
            </a:pPr>
            <a:r>
              <a:rPr lang="it-IT" sz="1800" b="0" i="0" u="none" strike="noStrike" cap="none">
                <a:solidFill>
                  <a:srgbClr val="000000"/>
                </a:solidFill>
                <a:latin typeface="Arial"/>
                <a:ea typeface="Arial"/>
                <a:cs typeface="Arial"/>
                <a:sym typeface="Arial"/>
              </a:rPr>
              <a:t>L’oggetto può essere una barca o un’altra boa</a:t>
            </a:r>
            <a:endParaRPr sz="1800" b="0" i="0" u="none" strike="noStrike" cap="none">
              <a:solidFill>
                <a:srgbClr val="000000"/>
              </a:solidFill>
              <a:latin typeface="Arial"/>
              <a:ea typeface="Arial"/>
              <a:cs typeface="Arial"/>
              <a:sym typeface="Arial"/>
            </a:endParaRPr>
          </a:p>
          <a:p>
            <a:pPr marL="742950" marR="0" lvl="1" indent="-158750" algn="just" rtl="0">
              <a:lnSpc>
                <a:spcPct val="90000"/>
              </a:lnSpc>
              <a:spcBef>
                <a:spcPts val="400"/>
              </a:spcBef>
              <a:spcAft>
                <a:spcPts val="0"/>
              </a:spcAft>
              <a:buClr>
                <a:schemeClr val="dk1"/>
              </a:buClr>
              <a:buSzPts val="2000"/>
              <a:buFont typeface="Arial"/>
              <a:buNone/>
            </a:pPr>
            <a:endParaRPr sz="1800" b="0" i="0" u="none" strike="noStrike" cap="none">
              <a:solidFill>
                <a:srgbClr val="000000"/>
              </a:solidFill>
              <a:latin typeface="Arial"/>
              <a:ea typeface="Arial"/>
              <a:cs typeface="Arial"/>
              <a:sym typeface="Arial"/>
            </a:endParaRPr>
          </a:p>
          <a:p>
            <a:pPr marL="342900" marR="0" lvl="0" indent="-342900" algn="just" rtl="0">
              <a:lnSpc>
                <a:spcPct val="90000"/>
              </a:lnSpc>
              <a:spcBef>
                <a:spcPts val="400"/>
              </a:spcBef>
              <a:spcAft>
                <a:spcPts val="0"/>
              </a:spcAft>
              <a:buClr>
                <a:srgbClr val="000000"/>
              </a:buClr>
              <a:buSzPts val="2000"/>
              <a:buFont typeface="Arial"/>
              <a:buChar char="•"/>
            </a:pPr>
            <a:r>
              <a:rPr lang="it-IT" sz="1800" b="0" i="0" u="none" strike="noStrike" cap="none">
                <a:solidFill>
                  <a:srgbClr val="000000"/>
                </a:solidFill>
                <a:latin typeface="Arial"/>
                <a:ea typeface="Arial"/>
                <a:cs typeface="Arial"/>
                <a:sym typeface="Arial"/>
              </a:rPr>
              <a:t>Privilegiare la possibilità di riposizionare la boa o di sostituirla con un’altra boa di aspetto simile</a:t>
            </a:r>
            <a:endParaRPr/>
          </a:p>
          <a:p>
            <a:pPr marL="342900" marR="0" lvl="0" indent="-342900" algn="just" rtl="0">
              <a:lnSpc>
                <a:spcPct val="90000"/>
              </a:lnSpc>
              <a:spcBef>
                <a:spcPts val="400"/>
              </a:spcBef>
              <a:spcAft>
                <a:spcPts val="0"/>
              </a:spcAft>
              <a:buClr>
                <a:srgbClr val="000000"/>
              </a:buClr>
              <a:buSzPts val="2000"/>
              <a:buFont typeface="Arial"/>
              <a:buChar char="•"/>
            </a:pPr>
            <a:r>
              <a:rPr lang="it-IT" sz="1800" b="0" i="0" u="none" strike="noStrike" cap="none">
                <a:solidFill>
                  <a:srgbClr val="000000"/>
                </a:solidFill>
                <a:latin typeface="Arial"/>
                <a:ea typeface="Arial"/>
                <a:cs typeface="Arial"/>
                <a:sym typeface="Arial"/>
              </a:rPr>
              <a:t>E’ possibile e molto pratico, legare la boa al gommone senza esporre alcun segnale. (per definizione un oggetto legato ad una boa fa parte della boa)</a:t>
            </a:r>
            <a:endParaRPr sz="1800" b="0" i="0" u="none" strike="noStrike" cap="none">
              <a:solidFill>
                <a:srgbClr val="000000"/>
              </a:solidFill>
              <a:latin typeface="Arial"/>
              <a:ea typeface="Arial"/>
              <a:cs typeface="Arial"/>
              <a:sym typeface="Arial"/>
            </a:endParaRPr>
          </a:p>
          <a:p>
            <a:pPr marL="342900" marR="0" lvl="0" indent="-342900" algn="just" rtl="0">
              <a:lnSpc>
                <a:spcPct val="90000"/>
              </a:lnSpc>
              <a:spcBef>
                <a:spcPts val="400"/>
              </a:spcBef>
              <a:spcAft>
                <a:spcPts val="0"/>
              </a:spcAft>
              <a:buClr>
                <a:srgbClr val="000000"/>
              </a:buClr>
              <a:buSzPts val="2000"/>
              <a:buFont typeface="Arial"/>
              <a:buChar char="•"/>
            </a:pPr>
            <a:r>
              <a:rPr lang="it-IT" sz="1800" b="0" i="0" u="none" strike="noStrike" cap="none">
                <a:solidFill>
                  <a:srgbClr val="000000"/>
                </a:solidFill>
                <a:latin typeface="Arial"/>
                <a:ea typeface="Arial"/>
                <a:cs typeface="Arial"/>
                <a:sym typeface="Arial"/>
              </a:rPr>
              <a:t>L’ultima risorsa è di interrompere la regata – se la regata diventa “unfair”</a:t>
            </a:r>
            <a:endParaRPr/>
          </a:p>
          <a:p>
            <a:pPr marL="0" marR="0" lvl="0" indent="0" algn="just" rtl="0">
              <a:lnSpc>
                <a:spcPct val="90000"/>
              </a:lnSpc>
              <a:spcBef>
                <a:spcPts val="400"/>
              </a:spcBef>
              <a:spcAft>
                <a:spcPts val="0"/>
              </a:spcAft>
              <a:buNone/>
            </a:pPr>
            <a:endParaRPr sz="1800" b="0" i="0" u="none" strike="noStrike" cap="none">
              <a:solidFill>
                <a:srgbClr val="000000"/>
              </a:solidFill>
              <a:latin typeface="Arial"/>
              <a:ea typeface="Arial"/>
              <a:cs typeface="Arial"/>
              <a:sym typeface="Arial"/>
            </a:endParaRPr>
          </a:p>
        </p:txBody>
      </p:sp>
      <p:pic>
        <p:nvPicPr>
          <p:cNvPr id="1068" name="Google Shape;1068;p111" descr="NFLAG_M"/>
          <p:cNvPicPr preferRelativeResize="0"/>
          <p:nvPr/>
        </p:nvPicPr>
        <p:blipFill rotWithShape="1">
          <a:blip r:embed="rId3">
            <a:alphaModFix/>
          </a:blip>
          <a:srcRect/>
          <a:stretch/>
        </p:blipFill>
        <p:spPr>
          <a:xfrm>
            <a:off x="7661275" y="411485"/>
            <a:ext cx="1025525" cy="720725"/>
          </a:xfrm>
          <a:prstGeom prst="rect">
            <a:avLst/>
          </a:prstGeom>
          <a:noFill/>
          <a:ln>
            <a:noFill/>
          </a:ln>
        </p:spPr>
      </p:pic>
      <p:sp>
        <p:nvSpPr>
          <p:cNvPr id="1069" name="Google Shape;1069;p111"/>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12"/>
          <p:cNvSpPr txBox="1"/>
          <p:nvPr/>
        </p:nvSpPr>
        <p:spPr>
          <a:xfrm>
            <a:off x="1259632" y="274638"/>
            <a:ext cx="74271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DIFFERIMENTO</a:t>
            </a:r>
            <a:endParaRPr sz="2400" b="1" i="0" u="none" strike="noStrike" cap="none">
              <a:solidFill>
                <a:srgbClr val="0070C0"/>
              </a:solidFill>
              <a:latin typeface="Arial"/>
              <a:ea typeface="Arial"/>
              <a:cs typeface="Arial"/>
              <a:sym typeface="Arial"/>
            </a:endParaRPr>
          </a:p>
        </p:txBody>
      </p:sp>
      <p:sp>
        <p:nvSpPr>
          <p:cNvPr id="1076" name="Google Shape;1076;p112"/>
          <p:cNvSpPr/>
          <p:nvPr/>
        </p:nvSpPr>
        <p:spPr>
          <a:xfrm>
            <a:off x="1039100" y="692850"/>
            <a:ext cx="7946100" cy="4320900"/>
          </a:xfrm>
          <a:prstGeom prst="rect">
            <a:avLst/>
          </a:prstGeom>
          <a:noFill/>
          <a:ln>
            <a:noFill/>
          </a:ln>
        </p:spPr>
        <p:txBody>
          <a:bodyPr spcFirstLastPara="1" wrap="square" lIns="91425" tIns="45700" rIns="91425" bIns="45700" anchor="t" anchorCtr="0">
            <a:noAutofit/>
          </a:bodyPr>
          <a:lstStyle/>
          <a:p>
            <a:pPr marL="312738" marR="0" lvl="0" indent="-312738"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440"/>
              </a:spcBef>
              <a:spcAft>
                <a:spcPts val="0"/>
              </a:spcAft>
              <a:buClr>
                <a:srgbClr val="000000"/>
              </a:buClr>
              <a:buSzPts val="2200"/>
              <a:buFont typeface="Arial"/>
              <a:buNone/>
            </a:pPr>
            <a:r>
              <a:rPr lang="it-IT" sz="2000"/>
              <a:t>Se non ci sono le condizioni per regatare </a:t>
            </a:r>
            <a:endParaRPr sz="2000"/>
          </a:p>
          <a:p>
            <a:pPr marL="0" marR="0" lvl="0" indent="0" algn="just" rtl="0">
              <a:lnSpc>
                <a:spcPct val="100000"/>
              </a:lnSpc>
              <a:spcBef>
                <a:spcPts val="440"/>
              </a:spcBef>
              <a:spcAft>
                <a:spcPts val="0"/>
              </a:spcAft>
              <a:buClr>
                <a:srgbClr val="000000"/>
              </a:buClr>
              <a:buSzPts val="2200"/>
              <a:buFont typeface="Arial"/>
              <a:buNone/>
            </a:pPr>
            <a:r>
              <a:rPr lang="it-IT" sz="2000"/>
              <a:t>il Presidente del CdR può esporre la </a:t>
            </a:r>
            <a:endParaRPr sz="2000"/>
          </a:p>
          <a:p>
            <a:pPr marL="0" marR="0" lvl="0" indent="0" algn="just" rtl="0">
              <a:lnSpc>
                <a:spcPct val="100000"/>
              </a:lnSpc>
              <a:spcBef>
                <a:spcPts val="440"/>
              </a:spcBef>
              <a:spcAft>
                <a:spcPts val="0"/>
              </a:spcAft>
              <a:buClr>
                <a:srgbClr val="000000"/>
              </a:buClr>
              <a:buSzPts val="2200"/>
              <a:buFont typeface="Arial"/>
              <a:buNone/>
            </a:pPr>
            <a:r>
              <a:rPr lang="it-IT" sz="2000"/>
              <a:t>INT ed aspettare condizioni migliori.</a:t>
            </a:r>
            <a:endParaRPr sz="2000"/>
          </a:p>
          <a:p>
            <a:pPr marL="0" marR="0" lvl="0" indent="0" algn="just" rtl="0">
              <a:lnSpc>
                <a:spcPct val="100000"/>
              </a:lnSpc>
              <a:spcBef>
                <a:spcPts val="440"/>
              </a:spcBef>
              <a:spcAft>
                <a:spcPts val="0"/>
              </a:spcAft>
              <a:buClr>
                <a:srgbClr val="000000"/>
              </a:buClr>
              <a:buSzPts val="2200"/>
              <a:buFont typeface="Arial"/>
              <a:buNone/>
            </a:pPr>
            <a:endParaRPr sz="2000"/>
          </a:p>
          <a:p>
            <a:pPr marL="0" marR="0" lvl="0" indent="0" algn="just" rtl="0">
              <a:lnSpc>
                <a:spcPct val="100000"/>
              </a:lnSpc>
              <a:spcBef>
                <a:spcPts val="440"/>
              </a:spcBef>
              <a:spcAft>
                <a:spcPts val="0"/>
              </a:spcAft>
              <a:buClr>
                <a:srgbClr val="000000"/>
              </a:buClr>
              <a:buSzPts val="2200"/>
              <a:buFont typeface="Arial"/>
              <a:buNone/>
            </a:pPr>
            <a:r>
              <a:rPr lang="it-IT" sz="2000"/>
              <a:t>Se è presumibile che l’attesa sia lunga ma che poi nell’ambito della giornata le condizioni ritorneranno favorevoli può esporre </a:t>
            </a:r>
            <a:r>
              <a:rPr lang="it-IT" sz="2000" b="1"/>
              <a:t>INT +H</a:t>
            </a:r>
            <a:endParaRPr sz="2000" b="1"/>
          </a:p>
          <a:p>
            <a:pPr marL="0" marR="0" lvl="0" indent="0" algn="just" rtl="0">
              <a:lnSpc>
                <a:spcPct val="100000"/>
              </a:lnSpc>
              <a:spcBef>
                <a:spcPts val="440"/>
              </a:spcBef>
              <a:spcAft>
                <a:spcPts val="0"/>
              </a:spcAft>
              <a:buClr>
                <a:srgbClr val="000000"/>
              </a:buClr>
              <a:buSzPts val="2200"/>
              <a:buFont typeface="Arial"/>
              <a:buNone/>
            </a:pPr>
            <a:r>
              <a:rPr lang="it-IT" sz="1800"/>
              <a:t>(la flotta può andare a terra e resterà a disposizione per uscire di nuovo)</a:t>
            </a:r>
            <a:endParaRPr sz="1800"/>
          </a:p>
          <a:p>
            <a:pPr marL="0" marR="0" lvl="0" indent="0" algn="just" rtl="0">
              <a:lnSpc>
                <a:spcPct val="100000"/>
              </a:lnSpc>
              <a:spcBef>
                <a:spcPts val="440"/>
              </a:spcBef>
              <a:spcAft>
                <a:spcPts val="0"/>
              </a:spcAft>
              <a:buClr>
                <a:srgbClr val="000000"/>
              </a:buClr>
              <a:buSzPts val="2200"/>
              <a:buFont typeface="Arial"/>
              <a:buNone/>
            </a:pPr>
            <a:endParaRPr sz="2000"/>
          </a:p>
          <a:p>
            <a:pPr marL="0" marR="0" lvl="0" indent="0" algn="just" rtl="0">
              <a:lnSpc>
                <a:spcPct val="100000"/>
              </a:lnSpc>
              <a:spcBef>
                <a:spcPts val="440"/>
              </a:spcBef>
              <a:spcAft>
                <a:spcPts val="0"/>
              </a:spcAft>
              <a:buClr>
                <a:srgbClr val="000000"/>
              </a:buClr>
              <a:buSzPts val="2200"/>
              <a:buFont typeface="Arial"/>
              <a:buNone/>
            </a:pPr>
            <a:r>
              <a:rPr lang="it-IT" sz="2000">
                <a:solidFill>
                  <a:schemeClr val="dk1"/>
                </a:solidFill>
              </a:rPr>
              <a:t>Se è presumibile che l’attesa sia lunga ma che le condizioni non cambieranno nell’ambito della giornata  può esporre </a:t>
            </a:r>
            <a:r>
              <a:rPr lang="it-IT" sz="2000" b="1">
                <a:solidFill>
                  <a:schemeClr val="dk1"/>
                </a:solidFill>
              </a:rPr>
              <a:t>INT + A</a:t>
            </a:r>
            <a:endParaRPr sz="2000" b="1">
              <a:solidFill>
                <a:schemeClr val="dk1"/>
              </a:solidFill>
            </a:endParaRPr>
          </a:p>
          <a:p>
            <a:pPr marL="0" marR="0" lvl="0" indent="0" algn="just" rtl="0">
              <a:lnSpc>
                <a:spcPct val="100000"/>
              </a:lnSpc>
              <a:spcBef>
                <a:spcPts val="440"/>
              </a:spcBef>
              <a:spcAft>
                <a:spcPts val="0"/>
              </a:spcAft>
              <a:buClr>
                <a:srgbClr val="000000"/>
              </a:buClr>
              <a:buSzPts val="2200"/>
              <a:buFont typeface="Arial"/>
              <a:buNone/>
            </a:pPr>
            <a:r>
              <a:rPr lang="it-IT" sz="1800">
                <a:solidFill>
                  <a:schemeClr val="dk1"/>
                </a:solidFill>
              </a:rPr>
              <a:t>(la flotta può andare a casa o in albergo)</a:t>
            </a:r>
            <a:endParaRPr sz="1800">
              <a:solidFill>
                <a:schemeClr val="dk1"/>
              </a:solidFill>
            </a:endParaRPr>
          </a:p>
        </p:txBody>
      </p:sp>
      <p:pic>
        <p:nvPicPr>
          <p:cNvPr id="1077" name="Google Shape;1077;p112" descr="HORN"/>
          <p:cNvPicPr preferRelativeResize="0"/>
          <p:nvPr/>
        </p:nvPicPr>
        <p:blipFill rotWithShape="1">
          <a:blip r:embed="rId3">
            <a:alphaModFix/>
          </a:blip>
          <a:srcRect/>
          <a:stretch/>
        </p:blipFill>
        <p:spPr>
          <a:xfrm>
            <a:off x="6994875" y="1452291"/>
            <a:ext cx="831428" cy="639762"/>
          </a:xfrm>
          <a:prstGeom prst="rect">
            <a:avLst/>
          </a:prstGeom>
          <a:noFill/>
          <a:ln>
            <a:noFill/>
          </a:ln>
        </p:spPr>
      </p:pic>
      <p:pic>
        <p:nvPicPr>
          <p:cNvPr id="1078" name="Google Shape;1078;p112" descr="HORN"/>
          <p:cNvPicPr preferRelativeResize="0"/>
          <p:nvPr/>
        </p:nvPicPr>
        <p:blipFill rotWithShape="1">
          <a:blip r:embed="rId3">
            <a:alphaModFix/>
          </a:blip>
          <a:srcRect/>
          <a:stretch/>
        </p:blipFill>
        <p:spPr>
          <a:xfrm>
            <a:off x="7826312" y="1573465"/>
            <a:ext cx="860425" cy="639763"/>
          </a:xfrm>
          <a:prstGeom prst="rect">
            <a:avLst/>
          </a:prstGeom>
          <a:noFill/>
          <a:ln>
            <a:noFill/>
          </a:ln>
        </p:spPr>
      </p:pic>
      <p:pic>
        <p:nvPicPr>
          <p:cNvPr id="1079" name="Google Shape;1079;p112" descr="Nflag-AP"/>
          <p:cNvPicPr preferRelativeResize="0"/>
          <p:nvPr/>
        </p:nvPicPr>
        <p:blipFill rotWithShape="1">
          <a:blip r:embed="rId4">
            <a:alphaModFix/>
          </a:blip>
          <a:srcRect/>
          <a:stretch/>
        </p:blipFill>
        <p:spPr>
          <a:xfrm rot="10800000" flipH="1">
            <a:off x="6673521" y="692852"/>
            <a:ext cx="2063822" cy="759441"/>
          </a:xfrm>
          <a:prstGeom prst="rect">
            <a:avLst/>
          </a:prstGeom>
          <a:noFill/>
          <a:ln>
            <a:noFill/>
          </a:ln>
        </p:spPr>
      </p:pic>
      <p:sp>
        <p:nvSpPr>
          <p:cNvPr id="1080" name="Google Shape;1080;p112"/>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7"/>
                                        </p:tgtEl>
                                        <p:attrNameLst>
                                          <p:attrName>style.visibility</p:attrName>
                                        </p:attrNameLst>
                                      </p:cBhvr>
                                      <p:to>
                                        <p:strVal val="visible"/>
                                      </p:to>
                                    </p:set>
                                    <p:animEffect transition="in" filter="fade">
                                      <p:cBhvr>
                                        <p:cTn id="7" dur="2000"/>
                                        <p:tgtEl>
                                          <p:spTgt spid="1077"/>
                                        </p:tgtEl>
                                      </p:cBhvr>
                                    </p:animEffect>
                                  </p:childTnLst>
                                </p:cTn>
                              </p:par>
                              <p:par>
                                <p:cTn id="8" presetID="10" presetClass="entr" presetSubtype="0" fill="hold" nodeType="withEffect">
                                  <p:stCondLst>
                                    <p:cond delay="0"/>
                                  </p:stCondLst>
                                  <p:childTnLst>
                                    <p:set>
                                      <p:cBhvr>
                                        <p:cTn id="9" dur="1" fill="hold">
                                          <p:stCondLst>
                                            <p:cond delay="0"/>
                                          </p:stCondLst>
                                        </p:cTn>
                                        <p:tgtEl>
                                          <p:spTgt spid="1078"/>
                                        </p:tgtEl>
                                        <p:attrNameLst>
                                          <p:attrName>style.visibility</p:attrName>
                                        </p:attrNameLst>
                                      </p:cBhvr>
                                      <p:to>
                                        <p:strVal val="visible"/>
                                      </p:to>
                                    </p:set>
                                    <p:animEffect transition="in" filter="fade">
                                      <p:cBhvr>
                                        <p:cTn id="10" dur="2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pic>
        <p:nvPicPr>
          <p:cNvPr id="1086" name="Google Shape;1086;p113"/>
          <p:cNvPicPr preferRelativeResize="0"/>
          <p:nvPr/>
        </p:nvPicPr>
        <p:blipFill rotWithShape="1">
          <a:blip r:embed="rId3">
            <a:alphaModFix/>
          </a:blip>
          <a:srcRect/>
          <a:stretch/>
        </p:blipFill>
        <p:spPr>
          <a:xfrm>
            <a:off x="1951425" y="2337950"/>
            <a:ext cx="1136525" cy="2574375"/>
          </a:xfrm>
          <a:prstGeom prst="rect">
            <a:avLst/>
          </a:prstGeom>
          <a:noFill/>
          <a:ln>
            <a:noFill/>
          </a:ln>
        </p:spPr>
      </p:pic>
      <p:sp>
        <p:nvSpPr>
          <p:cNvPr id="1087" name="Google Shape;1087;p113"/>
          <p:cNvSpPr txBox="1"/>
          <p:nvPr/>
        </p:nvSpPr>
        <p:spPr>
          <a:xfrm>
            <a:off x="1259632" y="27463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DIFFERIMENTO</a:t>
            </a:r>
            <a:endParaRPr sz="1400" b="0" i="0" u="none" strike="noStrike" cap="none">
              <a:solidFill>
                <a:srgbClr val="000000"/>
              </a:solidFill>
              <a:latin typeface="Arial"/>
              <a:ea typeface="Arial"/>
              <a:cs typeface="Arial"/>
              <a:sym typeface="Arial"/>
            </a:endParaRPr>
          </a:p>
        </p:txBody>
      </p:sp>
      <p:sp>
        <p:nvSpPr>
          <p:cNvPr id="1088" name="Google Shape;1088;p113"/>
          <p:cNvSpPr/>
          <p:nvPr/>
        </p:nvSpPr>
        <p:spPr>
          <a:xfrm>
            <a:off x="2771800" y="914227"/>
            <a:ext cx="6190815" cy="3667001"/>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100"/>
              <a:buFont typeface="Arial"/>
              <a:buNone/>
            </a:pPr>
            <a:endParaRPr sz="2100" b="1"/>
          </a:p>
          <a:p>
            <a:pPr marL="342900" marR="0" lvl="0" indent="-342900" algn="l" rtl="0">
              <a:lnSpc>
                <a:spcPct val="100000"/>
              </a:lnSpc>
              <a:spcBef>
                <a:spcPts val="0"/>
              </a:spcBef>
              <a:spcAft>
                <a:spcPts val="0"/>
              </a:spcAft>
              <a:buClr>
                <a:srgbClr val="000000"/>
              </a:buClr>
              <a:buSzPts val="2100"/>
              <a:buFont typeface="Arial"/>
              <a:buNone/>
            </a:pPr>
            <a:r>
              <a:rPr lang="it-IT" sz="2100" b="1"/>
              <a:t>In acqua c</a:t>
            </a:r>
            <a:r>
              <a:rPr lang="it-IT" sz="2100" b="1" i="0" u="none" strike="noStrike" cap="none">
                <a:solidFill>
                  <a:srgbClr val="000000"/>
                </a:solidFill>
                <a:latin typeface="Arial"/>
                <a:ea typeface="Arial"/>
                <a:cs typeface="Arial"/>
                <a:sym typeface="Arial"/>
              </a:rPr>
              <a:t>i sono </a:t>
            </a:r>
            <a:r>
              <a:rPr lang="it-IT" sz="2100" b="1"/>
              <a:t>tre </a:t>
            </a:r>
            <a:r>
              <a:rPr lang="it-IT" sz="2100" b="1" i="0" u="none" strike="noStrike" cap="none">
                <a:solidFill>
                  <a:srgbClr val="000000"/>
                </a:solidFill>
                <a:latin typeface="Arial"/>
                <a:ea typeface="Arial"/>
                <a:cs typeface="Arial"/>
                <a:sym typeface="Arial"/>
              </a:rPr>
              <a:t> segnali di Differimento</a:t>
            </a:r>
            <a:endParaRPr sz="1400" b="0" i="0" u="none" strike="noStrike" cap="none">
              <a:solidFill>
                <a:srgbClr val="000000"/>
              </a:solidFill>
              <a:latin typeface="Arial"/>
              <a:ea typeface="Arial"/>
              <a:cs typeface="Arial"/>
              <a:sym typeface="Arial"/>
            </a:endParaRPr>
          </a:p>
          <a:p>
            <a:pPr marL="342900" marR="0" lvl="0" indent="-209550" algn="l" rtl="0">
              <a:lnSpc>
                <a:spcPct val="100000"/>
              </a:lnSpc>
              <a:spcBef>
                <a:spcPts val="600"/>
              </a:spcBef>
              <a:spcAft>
                <a:spcPts val="0"/>
              </a:spcAft>
              <a:buClr>
                <a:schemeClr val="dk1"/>
              </a:buClr>
              <a:buSzPts val="2100"/>
              <a:buFont typeface="Arial"/>
              <a:buNone/>
            </a:pPr>
            <a:endParaRPr sz="2100" b="1" i="0" u="none" strike="noStrike" cap="none">
              <a:solidFill>
                <a:srgbClr val="000000"/>
              </a:solidFill>
              <a:latin typeface="Arial"/>
              <a:ea typeface="Arial"/>
              <a:cs typeface="Arial"/>
              <a:sym typeface="Arial"/>
            </a:endParaRPr>
          </a:p>
          <a:p>
            <a:pPr marL="742950" marR="0" lvl="1" indent="-152400" algn="l" rtl="0">
              <a:lnSpc>
                <a:spcPct val="100000"/>
              </a:lnSpc>
              <a:spcBef>
                <a:spcPts val="600"/>
              </a:spcBef>
              <a:spcAft>
                <a:spcPts val="0"/>
              </a:spcAft>
              <a:buClr>
                <a:schemeClr val="dk1"/>
              </a:buClr>
              <a:buSzPts val="2100"/>
              <a:buFont typeface="Arial"/>
              <a:buNone/>
            </a:pPr>
            <a:endParaRPr sz="2100" b="1"/>
          </a:p>
          <a:p>
            <a:pPr marL="742950" marR="0" lvl="1" indent="-285750" algn="l" rtl="0">
              <a:lnSpc>
                <a:spcPct val="100000"/>
              </a:lnSpc>
              <a:spcBef>
                <a:spcPts val="600"/>
              </a:spcBef>
              <a:spcAft>
                <a:spcPts val="0"/>
              </a:spcAft>
              <a:buClr>
                <a:srgbClr val="000000"/>
              </a:buClr>
              <a:buSzPts val="2100"/>
              <a:buFont typeface="Arial"/>
              <a:buChar char="–"/>
            </a:pPr>
            <a:r>
              <a:rPr lang="it-IT" sz="2100" b="1" i="0" u="none" strike="noStrike" cap="none">
                <a:solidFill>
                  <a:srgbClr val="000000"/>
                </a:solidFill>
                <a:latin typeface="Arial"/>
                <a:ea typeface="Arial"/>
                <a:cs typeface="Arial"/>
                <a:sym typeface="Arial"/>
              </a:rPr>
              <a:t>Differimento di un tempo indeterminato</a:t>
            </a:r>
            <a:endParaRPr sz="1400" b="0" i="0" u="none" strike="noStrike" cap="none">
              <a:solidFill>
                <a:srgbClr val="000000"/>
              </a:solidFill>
              <a:latin typeface="Arial"/>
              <a:ea typeface="Arial"/>
              <a:cs typeface="Arial"/>
              <a:sym typeface="Arial"/>
            </a:endParaRPr>
          </a:p>
          <a:p>
            <a:pPr marL="742950" marR="0" lvl="1" indent="-152400" algn="l" rtl="0">
              <a:lnSpc>
                <a:spcPct val="100000"/>
              </a:lnSpc>
              <a:spcBef>
                <a:spcPts val="600"/>
              </a:spcBef>
              <a:spcAft>
                <a:spcPts val="0"/>
              </a:spcAft>
              <a:buClr>
                <a:schemeClr val="dk1"/>
              </a:buClr>
              <a:buSzPts val="2100"/>
              <a:buFont typeface="Arial"/>
              <a:buNone/>
            </a:pPr>
            <a:endParaRPr sz="2100" b="1" i="0" u="none" strike="noStrike" cap="none">
              <a:solidFill>
                <a:srgbClr val="000000"/>
              </a:solidFill>
              <a:latin typeface="Arial"/>
              <a:ea typeface="Arial"/>
              <a:cs typeface="Arial"/>
              <a:sym typeface="Arial"/>
            </a:endParaRPr>
          </a:p>
          <a:p>
            <a:pPr marL="742950" marR="0" lvl="1" indent="-285750" algn="l" rtl="0">
              <a:lnSpc>
                <a:spcPct val="100000"/>
              </a:lnSpc>
              <a:spcBef>
                <a:spcPts val="600"/>
              </a:spcBef>
              <a:spcAft>
                <a:spcPts val="0"/>
              </a:spcAft>
              <a:buClr>
                <a:srgbClr val="000000"/>
              </a:buClr>
              <a:buSzPts val="2100"/>
              <a:buFont typeface="Arial"/>
              <a:buChar char="–"/>
            </a:pPr>
            <a:r>
              <a:rPr lang="it-IT" sz="2100" b="1" i="0" u="none" strike="noStrike" cap="none">
                <a:solidFill>
                  <a:srgbClr val="000000"/>
                </a:solidFill>
                <a:latin typeface="Arial"/>
                <a:ea typeface="Arial"/>
                <a:cs typeface="Arial"/>
                <a:sym typeface="Arial"/>
              </a:rPr>
              <a:t>Prove rinviate – ulteriori segnali a terra</a:t>
            </a:r>
            <a:endParaRPr sz="1400" b="0" i="0" u="none" strike="noStrike" cap="none">
              <a:solidFill>
                <a:srgbClr val="000000"/>
              </a:solidFill>
              <a:latin typeface="Arial"/>
              <a:ea typeface="Arial"/>
              <a:cs typeface="Arial"/>
              <a:sym typeface="Arial"/>
            </a:endParaRPr>
          </a:p>
          <a:p>
            <a:pPr marL="742950" marR="0" lvl="1" indent="-196850" algn="l" rtl="0">
              <a:lnSpc>
                <a:spcPct val="100000"/>
              </a:lnSpc>
              <a:spcBef>
                <a:spcPts val="600"/>
              </a:spcBef>
              <a:spcAft>
                <a:spcPts val="0"/>
              </a:spcAft>
              <a:buClr>
                <a:schemeClr val="dk1"/>
              </a:buClr>
              <a:buSzPts val="1400"/>
              <a:buFont typeface="Arial"/>
              <a:buNone/>
            </a:pPr>
            <a:endParaRPr sz="1400" b="1" i="0" u="none" strike="noStrike" cap="none">
              <a:solidFill>
                <a:srgbClr val="000000"/>
              </a:solidFill>
              <a:latin typeface="Arial"/>
              <a:ea typeface="Arial"/>
              <a:cs typeface="Arial"/>
              <a:sym typeface="Arial"/>
            </a:endParaRPr>
          </a:p>
          <a:p>
            <a:pPr marL="742950" marR="0" lvl="1" indent="-196850" algn="l" rtl="0">
              <a:lnSpc>
                <a:spcPct val="100000"/>
              </a:lnSpc>
              <a:spcBef>
                <a:spcPts val="600"/>
              </a:spcBef>
              <a:spcAft>
                <a:spcPts val="0"/>
              </a:spcAft>
              <a:buClr>
                <a:schemeClr val="dk1"/>
              </a:buClr>
              <a:buSzPts val="1400"/>
              <a:buFont typeface="Arial"/>
              <a:buNone/>
            </a:pPr>
            <a:endParaRPr sz="1400" b="1" i="0" u="none" strike="noStrike" cap="none">
              <a:solidFill>
                <a:srgbClr val="000000"/>
              </a:solidFill>
              <a:latin typeface="Arial"/>
              <a:ea typeface="Arial"/>
              <a:cs typeface="Arial"/>
              <a:sym typeface="Arial"/>
            </a:endParaRPr>
          </a:p>
          <a:p>
            <a:pPr marL="742950" marR="0" lvl="1" indent="-285750" algn="l" rtl="0">
              <a:lnSpc>
                <a:spcPct val="100000"/>
              </a:lnSpc>
              <a:spcBef>
                <a:spcPts val="600"/>
              </a:spcBef>
              <a:spcAft>
                <a:spcPts val="0"/>
              </a:spcAft>
              <a:buClr>
                <a:srgbClr val="000000"/>
              </a:buClr>
              <a:buSzPts val="2100"/>
              <a:buFont typeface="Arial"/>
              <a:buChar char="–"/>
            </a:pPr>
            <a:r>
              <a:rPr lang="it-IT" sz="2100" b="1" i="0" u="none" strike="noStrike" cap="none">
                <a:solidFill>
                  <a:srgbClr val="000000"/>
                </a:solidFill>
                <a:latin typeface="Arial"/>
                <a:ea typeface="Arial"/>
                <a:cs typeface="Arial"/>
                <a:sym typeface="Arial"/>
              </a:rPr>
              <a:t>Prove rinviate ad un altro giorno</a:t>
            </a:r>
            <a:endParaRPr sz="1400" b="0" i="0" u="none" strike="noStrike" cap="none">
              <a:solidFill>
                <a:srgbClr val="000000"/>
              </a:solidFill>
              <a:latin typeface="Arial"/>
              <a:ea typeface="Arial"/>
              <a:cs typeface="Arial"/>
              <a:sym typeface="Arial"/>
            </a:endParaRPr>
          </a:p>
        </p:txBody>
      </p:sp>
      <p:pic>
        <p:nvPicPr>
          <p:cNvPr id="1089" name="Google Shape;1089;p113" descr="Nflag-AP"/>
          <p:cNvPicPr preferRelativeResize="0"/>
          <p:nvPr/>
        </p:nvPicPr>
        <p:blipFill rotWithShape="1">
          <a:blip r:embed="rId4">
            <a:alphaModFix/>
          </a:blip>
          <a:srcRect/>
          <a:stretch/>
        </p:blipFill>
        <p:spPr>
          <a:xfrm rot="10800000" flipH="1">
            <a:off x="2028338" y="2566743"/>
            <a:ext cx="982662" cy="361950"/>
          </a:xfrm>
          <a:prstGeom prst="rect">
            <a:avLst/>
          </a:prstGeom>
          <a:noFill/>
          <a:ln>
            <a:noFill/>
          </a:ln>
        </p:spPr>
      </p:pic>
      <p:pic>
        <p:nvPicPr>
          <p:cNvPr id="1090" name="Google Shape;1090;p113" descr="Nflag-AP"/>
          <p:cNvPicPr preferRelativeResize="0"/>
          <p:nvPr/>
        </p:nvPicPr>
        <p:blipFill rotWithShape="1">
          <a:blip r:embed="rId4">
            <a:alphaModFix/>
          </a:blip>
          <a:srcRect/>
          <a:stretch/>
        </p:blipFill>
        <p:spPr>
          <a:xfrm rot="10800000" flipH="1">
            <a:off x="2028338" y="4118731"/>
            <a:ext cx="982662" cy="361950"/>
          </a:xfrm>
          <a:prstGeom prst="rect">
            <a:avLst/>
          </a:prstGeom>
          <a:noFill/>
          <a:ln>
            <a:noFill/>
          </a:ln>
        </p:spPr>
      </p:pic>
      <p:sp>
        <p:nvSpPr>
          <p:cNvPr id="1091" name="Google Shape;1091;p113"/>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87</a:t>
            </a:fld>
            <a:endParaRPr/>
          </a:p>
        </p:txBody>
      </p:sp>
      <p:pic>
        <p:nvPicPr>
          <p:cNvPr id="1092" name="Google Shape;1092;p113" descr="NFLAG_A"/>
          <p:cNvPicPr preferRelativeResize="0"/>
          <p:nvPr/>
        </p:nvPicPr>
        <p:blipFill rotWithShape="1">
          <a:blip r:embed="rId5">
            <a:alphaModFix/>
          </a:blip>
          <a:srcRect/>
          <a:stretch/>
        </p:blipFill>
        <p:spPr>
          <a:xfrm>
            <a:off x="2017213" y="4480667"/>
            <a:ext cx="496886" cy="358774"/>
          </a:xfrm>
          <a:prstGeom prst="rect">
            <a:avLst/>
          </a:prstGeom>
          <a:noFill/>
          <a:ln>
            <a:noFill/>
          </a:ln>
        </p:spPr>
      </p:pic>
      <p:pic>
        <p:nvPicPr>
          <p:cNvPr id="1093" name="Google Shape;1093;p113" descr="NFLAG_H"/>
          <p:cNvPicPr preferRelativeResize="0"/>
          <p:nvPr/>
        </p:nvPicPr>
        <p:blipFill rotWithShape="1">
          <a:blip r:embed="rId6">
            <a:alphaModFix/>
          </a:blip>
          <a:srcRect/>
          <a:stretch/>
        </p:blipFill>
        <p:spPr>
          <a:xfrm>
            <a:off x="2010075" y="3525306"/>
            <a:ext cx="511174" cy="358775"/>
          </a:xfrm>
          <a:prstGeom prst="rect">
            <a:avLst/>
          </a:prstGeom>
          <a:noFill/>
          <a:ln>
            <a:noFill/>
          </a:ln>
        </p:spPr>
      </p:pic>
      <p:pic>
        <p:nvPicPr>
          <p:cNvPr id="1094" name="Google Shape;1094;p113" descr="Nflag-AP"/>
          <p:cNvPicPr preferRelativeResize="0"/>
          <p:nvPr/>
        </p:nvPicPr>
        <p:blipFill rotWithShape="1">
          <a:blip r:embed="rId4">
            <a:alphaModFix/>
          </a:blip>
          <a:srcRect/>
          <a:stretch/>
        </p:blipFill>
        <p:spPr>
          <a:xfrm rot="10800000" flipH="1">
            <a:off x="2028338" y="3123293"/>
            <a:ext cx="982662" cy="3619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14"/>
          <p:cNvSpPr txBox="1"/>
          <p:nvPr/>
        </p:nvSpPr>
        <p:spPr>
          <a:xfrm>
            <a:off x="1259632" y="274638"/>
            <a:ext cx="74271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SICUREZZA</a:t>
            </a:r>
            <a:endParaRPr sz="1400" b="0" i="0" u="none" strike="noStrike" cap="none">
              <a:solidFill>
                <a:srgbClr val="000000"/>
              </a:solidFill>
              <a:latin typeface="Arial"/>
              <a:ea typeface="Arial"/>
              <a:cs typeface="Arial"/>
              <a:sym typeface="Arial"/>
            </a:endParaRPr>
          </a:p>
        </p:txBody>
      </p:sp>
      <p:sp>
        <p:nvSpPr>
          <p:cNvPr id="1101" name="Google Shape;1101;p114"/>
          <p:cNvSpPr/>
          <p:nvPr/>
        </p:nvSpPr>
        <p:spPr>
          <a:xfrm>
            <a:off x="1768075" y="1332600"/>
            <a:ext cx="4202100" cy="3666900"/>
          </a:xfrm>
          <a:prstGeom prst="rect">
            <a:avLst/>
          </a:prstGeom>
          <a:noFill/>
          <a:ln>
            <a:noFill/>
          </a:ln>
        </p:spPr>
        <p:txBody>
          <a:bodyPr spcFirstLastPara="1" wrap="square" lIns="91425" tIns="45700" rIns="91425" bIns="45700" anchor="t" anchorCtr="0">
            <a:noAutofit/>
          </a:bodyPr>
          <a:lstStyle/>
          <a:p>
            <a:pPr marL="342900" marR="0" lvl="0" indent="17101" algn="l" rtl="0">
              <a:lnSpc>
                <a:spcPct val="100000"/>
              </a:lnSpc>
              <a:spcBef>
                <a:spcPts val="0"/>
              </a:spcBef>
              <a:spcAft>
                <a:spcPts val="0"/>
              </a:spcAft>
              <a:buClr>
                <a:srgbClr val="000000"/>
              </a:buClr>
              <a:buSzPts val="2100"/>
              <a:buFont typeface="Arial"/>
              <a:buNone/>
            </a:pPr>
            <a:r>
              <a:rPr lang="it-IT" sz="2100" b="1"/>
              <a:t>Nel caso che il Presidente del CdR  volesse parlare con il personale di </a:t>
            </a:r>
            <a:endParaRPr sz="2100" b="1"/>
          </a:p>
          <a:p>
            <a:pPr marL="342900" marR="0" lvl="0" indent="17101" algn="l" rtl="0">
              <a:lnSpc>
                <a:spcPct val="100000"/>
              </a:lnSpc>
              <a:spcBef>
                <a:spcPts val="0"/>
              </a:spcBef>
              <a:spcAft>
                <a:spcPts val="0"/>
              </a:spcAft>
              <a:buClr>
                <a:srgbClr val="000000"/>
              </a:buClr>
              <a:buSzPts val="2100"/>
              <a:buFont typeface="Arial"/>
              <a:buNone/>
            </a:pPr>
            <a:r>
              <a:rPr lang="it-IT" sz="2100" b="1"/>
              <a:t>supporto/assistenza per dare loro informazioni relative alla sicurezza: </a:t>
            </a:r>
            <a:endParaRPr sz="2100" b="1"/>
          </a:p>
          <a:p>
            <a:pPr marL="342900" marR="0" lvl="0" indent="17101" algn="l" rtl="0">
              <a:lnSpc>
                <a:spcPct val="100000"/>
              </a:lnSpc>
              <a:spcBef>
                <a:spcPts val="0"/>
              </a:spcBef>
              <a:spcAft>
                <a:spcPts val="0"/>
              </a:spcAft>
              <a:buClr>
                <a:srgbClr val="000000"/>
              </a:buClr>
              <a:buSzPts val="2100"/>
              <a:buFont typeface="Arial"/>
              <a:buNone/>
            </a:pPr>
            <a:endParaRPr sz="2100" b="1"/>
          </a:p>
          <a:p>
            <a:pPr marL="342900" marR="0" lvl="0" indent="17101" algn="l" rtl="0">
              <a:lnSpc>
                <a:spcPct val="100000"/>
              </a:lnSpc>
              <a:spcBef>
                <a:spcPts val="0"/>
              </a:spcBef>
              <a:spcAft>
                <a:spcPts val="0"/>
              </a:spcAft>
              <a:buClr>
                <a:srgbClr val="000000"/>
              </a:buClr>
              <a:buSzPts val="2100"/>
              <a:buFont typeface="Arial"/>
              <a:buNone/>
            </a:pPr>
            <a:r>
              <a:rPr lang="it-IT" sz="2100" b="1"/>
              <a:t>Si  espone  la bandiera Victor con un suono.</a:t>
            </a:r>
            <a:endParaRPr sz="1400" b="0" i="0" u="none" strike="noStrike" cap="none">
              <a:solidFill>
                <a:srgbClr val="000000"/>
              </a:solidFill>
              <a:latin typeface="Arial"/>
              <a:ea typeface="Arial"/>
              <a:cs typeface="Arial"/>
              <a:sym typeface="Arial"/>
            </a:endParaRPr>
          </a:p>
          <a:p>
            <a:pPr marL="342900" marR="0" lvl="0" indent="-209550" algn="l" rtl="0">
              <a:lnSpc>
                <a:spcPct val="100000"/>
              </a:lnSpc>
              <a:spcBef>
                <a:spcPts val="600"/>
              </a:spcBef>
              <a:spcAft>
                <a:spcPts val="0"/>
              </a:spcAft>
              <a:buClr>
                <a:schemeClr val="dk1"/>
              </a:buClr>
              <a:buSzPts val="2100"/>
              <a:buFont typeface="Arial"/>
              <a:buNone/>
            </a:pPr>
            <a:endParaRPr sz="2100" b="1" i="0" u="none" strike="noStrike" cap="none">
              <a:solidFill>
                <a:srgbClr val="000000"/>
              </a:solidFill>
              <a:latin typeface="Arial"/>
              <a:ea typeface="Arial"/>
              <a:cs typeface="Arial"/>
              <a:sym typeface="Arial"/>
            </a:endParaRPr>
          </a:p>
          <a:p>
            <a:pPr marL="742950" marR="0" lvl="1" indent="-152400" algn="l" rtl="0">
              <a:lnSpc>
                <a:spcPct val="100000"/>
              </a:lnSpc>
              <a:spcBef>
                <a:spcPts val="600"/>
              </a:spcBef>
              <a:spcAft>
                <a:spcPts val="0"/>
              </a:spcAft>
              <a:buClr>
                <a:schemeClr val="dk1"/>
              </a:buClr>
              <a:buSzPts val="2100"/>
              <a:buFont typeface="Arial"/>
              <a:buNone/>
            </a:pPr>
            <a:endParaRPr sz="2100" b="1"/>
          </a:p>
          <a:p>
            <a:pPr marL="742950" marR="0" lvl="1" indent="-152400" algn="l" rtl="0">
              <a:lnSpc>
                <a:spcPct val="100000"/>
              </a:lnSpc>
              <a:spcBef>
                <a:spcPts val="600"/>
              </a:spcBef>
              <a:spcAft>
                <a:spcPts val="0"/>
              </a:spcAft>
              <a:buClr>
                <a:schemeClr val="dk1"/>
              </a:buClr>
              <a:buSzPts val="2100"/>
              <a:buFont typeface="Arial"/>
              <a:buNone/>
            </a:pPr>
            <a:endParaRPr sz="2100" b="1"/>
          </a:p>
          <a:p>
            <a:pPr marL="0" marR="0" lvl="0" indent="0" algn="l" rtl="0">
              <a:lnSpc>
                <a:spcPct val="100000"/>
              </a:lnSpc>
              <a:spcBef>
                <a:spcPts val="60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114"/>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88</a:t>
            </a:fld>
            <a:endParaRPr/>
          </a:p>
        </p:txBody>
      </p:sp>
      <p:pic>
        <p:nvPicPr>
          <p:cNvPr id="1103" name="Google Shape;1103;p114"/>
          <p:cNvPicPr preferRelativeResize="0"/>
          <p:nvPr/>
        </p:nvPicPr>
        <p:blipFill>
          <a:blip r:embed="rId3">
            <a:alphaModFix/>
          </a:blip>
          <a:stretch>
            <a:fillRect/>
          </a:stretch>
        </p:blipFill>
        <p:spPr>
          <a:xfrm>
            <a:off x="5869950" y="1009350"/>
            <a:ext cx="2467000" cy="3476627"/>
          </a:xfrm>
          <a:prstGeom prst="rect">
            <a:avLst/>
          </a:prstGeom>
          <a:noFill/>
          <a:ln>
            <a:noFill/>
          </a:ln>
        </p:spPr>
      </p:pic>
      <p:pic>
        <p:nvPicPr>
          <p:cNvPr id="1104" name="Google Shape;1104;p114" descr="HORN"/>
          <p:cNvPicPr preferRelativeResize="0"/>
          <p:nvPr/>
        </p:nvPicPr>
        <p:blipFill rotWithShape="1">
          <a:blip r:embed="rId4">
            <a:alphaModFix/>
          </a:blip>
          <a:srcRect/>
          <a:stretch/>
        </p:blipFill>
        <p:spPr>
          <a:xfrm>
            <a:off x="7505525" y="692841"/>
            <a:ext cx="831428" cy="63976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15"/>
          <p:cNvSpPr/>
          <p:nvPr/>
        </p:nvSpPr>
        <p:spPr>
          <a:xfrm>
            <a:off x="2317300" y="1014250"/>
            <a:ext cx="6615000" cy="380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200"/>
              <a:buFont typeface="Arial"/>
              <a:buNone/>
            </a:pPr>
            <a:r>
              <a:rPr lang="it-IT" sz="2000" b="1">
                <a:solidFill>
                  <a:schemeClr val="dk1"/>
                </a:solidFill>
              </a:rPr>
              <a:t>	Bandiera Oscar</a:t>
            </a:r>
            <a:endParaRPr sz="2000" b="1">
              <a:solidFill>
                <a:schemeClr val="dk1"/>
              </a:solidFill>
            </a:endParaRPr>
          </a:p>
          <a:p>
            <a:pPr marL="0" marR="0" lvl="0" indent="0" algn="just" rtl="0">
              <a:lnSpc>
                <a:spcPct val="100000"/>
              </a:lnSpc>
              <a:spcBef>
                <a:spcPts val="0"/>
              </a:spcBef>
              <a:spcAft>
                <a:spcPts val="0"/>
              </a:spcAft>
              <a:buClr>
                <a:srgbClr val="000000"/>
              </a:buClr>
              <a:buSzPts val="2200"/>
              <a:buFont typeface="Arial"/>
              <a:buNone/>
            </a:pPr>
            <a:r>
              <a:rPr lang="it-IT" sz="2000">
                <a:solidFill>
                  <a:schemeClr val="dk1"/>
                </a:solidFill>
              </a:rPr>
              <a:t>Alcune Classi possono essere autorizzate a compiere  azioni che normalmente sono proibite ( </a:t>
            </a:r>
            <a:r>
              <a:rPr lang="it-IT" sz="1800">
                <a:solidFill>
                  <a:schemeClr val="dk1"/>
                </a:solidFill>
              </a:rPr>
              <a:t>es. pompaggio</a:t>
            </a:r>
            <a:r>
              <a:rPr lang="it-IT" sz="2000">
                <a:solidFill>
                  <a:schemeClr val="dk1"/>
                </a:solidFill>
              </a:rPr>
              <a:t>). Per poterle fare l’intensità del vento deve essere di un certo tipo (</a:t>
            </a:r>
            <a:r>
              <a:rPr lang="it-IT" sz="1800">
                <a:solidFill>
                  <a:schemeClr val="dk1"/>
                </a:solidFill>
              </a:rPr>
              <a:t>varia da classe a classe</a:t>
            </a:r>
            <a:r>
              <a:rPr lang="it-IT" sz="2000">
                <a:solidFill>
                  <a:schemeClr val="dk1"/>
                </a:solidFill>
              </a:rPr>
              <a:t>) ed il CdR deve esporre la bandiera </a:t>
            </a:r>
            <a:r>
              <a:rPr lang="it-IT" sz="2000" b="1">
                <a:solidFill>
                  <a:srgbClr val="FF0000"/>
                </a:solidFill>
              </a:rPr>
              <a:t>OSCAR</a:t>
            </a:r>
            <a:r>
              <a:rPr lang="it-IT" sz="2000">
                <a:solidFill>
                  <a:srgbClr val="FF0000"/>
                </a:solidFill>
              </a:rPr>
              <a:t> prima o assieme al Segnale di avviso senza suono.</a:t>
            </a:r>
            <a:endParaRPr sz="2000">
              <a:solidFill>
                <a:srgbClr val="FF0000"/>
              </a:solidFill>
            </a:endParaRPr>
          </a:p>
          <a:p>
            <a:pPr marL="0" marR="0" lvl="0" indent="0" algn="just" rtl="0">
              <a:lnSpc>
                <a:spcPct val="100000"/>
              </a:lnSpc>
              <a:spcBef>
                <a:spcPts val="0"/>
              </a:spcBef>
              <a:spcAft>
                <a:spcPts val="0"/>
              </a:spcAft>
              <a:buClr>
                <a:srgbClr val="000000"/>
              </a:buClr>
              <a:buSzPts val="2200"/>
              <a:buFont typeface="Arial"/>
              <a:buNone/>
            </a:pPr>
            <a:endParaRPr sz="2000">
              <a:solidFill>
                <a:srgbClr val="FF0000"/>
              </a:solidFill>
            </a:endParaRPr>
          </a:p>
          <a:p>
            <a:pPr marL="0" marR="0" lvl="0" indent="0" algn="just" rtl="0">
              <a:lnSpc>
                <a:spcPct val="100000"/>
              </a:lnSpc>
              <a:spcBef>
                <a:spcPts val="0"/>
              </a:spcBef>
              <a:spcAft>
                <a:spcPts val="0"/>
              </a:spcAft>
              <a:buClr>
                <a:srgbClr val="000000"/>
              </a:buClr>
              <a:buSzPts val="2200"/>
              <a:buFont typeface="Arial"/>
              <a:buNone/>
            </a:pPr>
            <a:r>
              <a:rPr lang="it-IT" sz="2000">
                <a:solidFill>
                  <a:schemeClr val="dk1"/>
                </a:solidFill>
              </a:rPr>
              <a:t>Se le condizioni si verificano dopo la partenza il CdR può esporre la Oscar ad una boa da girare </a:t>
            </a:r>
            <a:r>
              <a:rPr lang="it-IT" sz="2000">
                <a:solidFill>
                  <a:srgbClr val="FF0000"/>
                </a:solidFill>
              </a:rPr>
              <a:t>con suoni ripetuti.</a:t>
            </a:r>
            <a:endParaRPr sz="2000">
              <a:solidFill>
                <a:srgbClr val="FF0000"/>
              </a:solidFill>
            </a:endParaRPr>
          </a:p>
          <a:p>
            <a:pPr marL="0" marR="0" lvl="0" indent="0" algn="just" rtl="0">
              <a:lnSpc>
                <a:spcPct val="100000"/>
              </a:lnSpc>
              <a:spcBef>
                <a:spcPts val="0"/>
              </a:spcBef>
              <a:spcAft>
                <a:spcPts val="0"/>
              </a:spcAft>
              <a:buClr>
                <a:srgbClr val="000000"/>
              </a:buClr>
              <a:buSzPts val="2200"/>
              <a:buFont typeface="Arial"/>
              <a:buNone/>
            </a:pPr>
            <a:endParaRPr sz="2000">
              <a:solidFill>
                <a:schemeClr val="dk1"/>
              </a:solidFill>
            </a:endParaRPr>
          </a:p>
          <a:p>
            <a:pPr marL="0" marR="0" lvl="0" indent="0" algn="just" rtl="0">
              <a:lnSpc>
                <a:spcPct val="100000"/>
              </a:lnSpc>
              <a:spcBef>
                <a:spcPts val="0"/>
              </a:spcBef>
              <a:spcAft>
                <a:spcPts val="0"/>
              </a:spcAft>
              <a:buClr>
                <a:srgbClr val="000000"/>
              </a:buClr>
              <a:buSzPts val="2200"/>
              <a:buFont typeface="Arial"/>
              <a:buNone/>
            </a:pPr>
            <a:endParaRPr sz="2000">
              <a:solidFill>
                <a:schemeClr val="dk1"/>
              </a:solidFill>
            </a:endParaRPr>
          </a:p>
          <a:p>
            <a:pPr marL="0" marR="0" lvl="0" indent="0" algn="just"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Arial"/>
              <a:ea typeface="Arial"/>
              <a:cs typeface="Arial"/>
              <a:sym typeface="Arial"/>
            </a:endParaRPr>
          </a:p>
          <a:p>
            <a:pPr marL="627063" marR="0" lvl="0" indent="-627063" algn="just" rtl="0">
              <a:lnSpc>
                <a:spcPct val="100000"/>
              </a:lnSpc>
              <a:spcBef>
                <a:spcPts val="0"/>
              </a:spcBef>
              <a:spcAft>
                <a:spcPts val="0"/>
              </a:spcAft>
              <a:buClr>
                <a:srgbClr val="000000"/>
              </a:buClr>
              <a:buSzPts val="2200"/>
              <a:buFont typeface="Arial"/>
              <a:buNone/>
            </a:pPr>
            <a:endParaRPr sz="1800" b="0" i="0" u="none" strike="noStrike" cap="none">
              <a:solidFill>
                <a:srgbClr val="000000"/>
              </a:solidFill>
              <a:latin typeface="Arial"/>
              <a:ea typeface="Arial"/>
              <a:cs typeface="Arial"/>
              <a:sym typeface="Arial"/>
            </a:endParaRPr>
          </a:p>
        </p:txBody>
      </p:sp>
      <p:sp>
        <p:nvSpPr>
          <p:cNvPr id="1111" name="Google Shape;1111;p115"/>
          <p:cNvSpPr txBox="1">
            <a:spLocks noGrp="1"/>
          </p:cNvSpPr>
          <p:nvPr>
            <p:ph type="title"/>
          </p:nvPr>
        </p:nvSpPr>
        <p:spPr>
          <a:xfrm>
            <a:off x="2071670" y="205979"/>
            <a:ext cx="6615000" cy="565500"/>
          </a:xfrm>
          <a:prstGeom prst="rect">
            <a:avLst/>
          </a:prstGeom>
          <a:solidFill>
            <a:srgbClr val="00B0F0"/>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200"/>
              <a:buFont typeface="Arial"/>
              <a:buNone/>
            </a:pPr>
            <a:r>
              <a:rPr lang="it-IT" sz="2200"/>
              <a:t>BANDIERA  “O”</a:t>
            </a:r>
            <a:endParaRPr sz="1600"/>
          </a:p>
        </p:txBody>
      </p:sp>
      <p:sp>
        <p:nvSpPr>
          <p:cNvPr id="1112" name="Google Shape;1112;p115"/>
          <p:cNvSpPr txBox="1"/>
          <p:nvPr/>
        </p:nvSpPr>
        <p:spPr>
          <a:xfrm>
            <a:off x="8162354" y="4815031"/>
            <a:ext cx="9462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IT" sz="12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13" name="Google Shape;1113;p115" descr="NFLAG_O"/>
          <p:cNvPicPr preferRelativeResize="0"/>
          <p:nvPr/>
        </p:nvPicPr>
        <p:blipFill rotWithShape="1">
          <a:blip r:embed="rId3">
            <a:alphaModFix/>
          </a:blip>
          <a:srcRect/>
          <a:stretch/>
        </p:blipFill>
        <p:spPr>
          <a:xfrm>
            <a:off x="781234" y="1347614"/>
            <a:ext cx="967558" cy="599988"/>
          </a:xfrm>
          <a:prstGeom prst="rect">
            <a:avLst/>
          </a:prstGeom>
          <a:noFill/>
          <a:ln w="9525" cap="flat" cmpd="sng">
            <a:solidFill>
              <a:schemeClr val="dk1"/>
            </a:solidFill>
            <a:prstDash val="solid"/>
            <a:miter lim="800000"/>
            <a:headEnd type="none" w="sm" len="sm"/>
            <a:tailEnd type="none" w="sm" len="sm"/>
          </a:ln>
        </p:spPr>
      </p:pic>
      <p:sp>
        <p:nvSpPr>
          <p:cNvPr id="1114" name="Google Shape;1114;p115"/>
          <p:cNvSpPr txBox="1">
            <a:spLocks noGrp="1"/>
          </p:cNvSpPr>
          <p:nvPr>
            <p:ph type="sldNum" idx="12"/>
          </p:nvPr>
        </p:nvSpPr>
        <p:spPr>
          <a:xfrm>
            <a:off x="8676456" y="123478"/>
            <a:ext cx="405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89</a:t>
            </a:fld>
            <a:endParaRPr/>
          </a:p>
        </p:txBody>
      </p:sp>
      <p:sp>
        <p:nvSpPr>
          <p:cNvPr id="1115" name="Google Shape;1115;p115"/>
          <p:cNvSpPr txBox="1"/>
          <p:nvPr/>
        </p:nvSpPr>
        <p:spPr>
          <a:xfrm>
            <a:off x="802600" y="2026900"/>
            <a:ext cx="9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b="1"/>
              <a:t>OSCAR</a:t>
            </a:r>
            <a:endParaRPr b="1"/>
          </a:p>
        </p:txBody>
      </p:sp>
      <p:sp>
        <p:nvSpPr>
          <p:cNvPr id="1116" name="Google Shape;1116;p115"/>
          <p:cNvSpPr txBox="1"/>
          <p:nvPr/>
        </p:nvSpPr>
        <p:spPr>
          <a:xfrm>
            <a:off x="802588" y="3203775"/>
            <a:ext cx="9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2071670" y="205979"/>
            <a:ext cx="6615000" cy="56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0C0"/>
              </a:buClr>
              <a:buSzPts val="2800"/>
              <a:buFont typeface="Arial"/>
              <a:buNone/>
            </a:pPr>
            <a:r>
              <a:rPr lang="it-IT">
                <a:solidFill>
                  <a:srgbClr val="0070C0"/>
                </a:solidFill>
              </a:rPr>
              <a:t>ISTRUZIONI  DI REGATA (IdR) </a:t>
            </a:r>
            <a:endParaRPr/>
          </a:p>
        </p:txBody>
      </p:sp>
      <p:sp>
        <p:nvSpPr>
          <p:cNvPr id="198" name="Google Shape;198;p35"/>
          <p:cNvSpPr txBox="1"/>
          <p:nvPr/>
        </p:nvSpPr>
        <p:spPr>
          <a:xfrm>
            <a:off x="1952375" y="1070650"/>
            <a:ext cx="6360300" cy="3787200"/>
          </a:xfrm>
          <a:prstGeom prst="rect">
            <a:avLst/>
          </a:prstGeom>
          <a:noFill/>
          <a:ln>
            <a:noFill/>
          </a:ln>
        </p:spPr>
        <p:txBody>
          <a:bodyPr spcFirstLastPara="1" wrap="square" lIns="91425" tIns="45700" rIns="91425" bIns="45700" anchor="t" anchorCtr="0">
            <a:normAutofit fontScale="85000" lnSpcReduction="20000"/>
          </a:bodyPr>
          <a:lstStyle/>
          <a:p>
            <a:pPr marL="0" lvl="0" indent="0" algn="just" rtl="0">
              <a:lnSpc>
                <a:spcPct val="100000"/>
              </a:lnSpc>
              <a:spcBef>
                <a:spcPts val="0"/>
              </a:spcBef>
              <a:spcAft>
                <a:spcPts val="0"/>
              </a:spcAft>
              <a:buSzPct val="27193"/>
              <a:buNone/>
            </a:pPr>
            <a:r>
              <a:rPr lang="it-IT" sz="2225" b="1">
                <a:solidFill>
                  <a:schemeClr val="dk1"/>
                </a:solidFill>
              </a:rPr>
              <a:t>Le IdR contengono le notizie particolari della singola regata quali ad esempio:</a:t>
            </a:r>
            <a:endParaRPr sz="2225" b="1">
              <a:solidFill>
                <a:schemeClr val="dk1"/>
              </a:solidFill>
            </a:endParaRPr>
          </a:p>
          <a:p>
            <a:pPr marL="0" lvl="0" indent="0" algn="just" rtl="0">
              <a:lnSpc>
                <a:spcPct val="100000"/>
              </a:lnSpc>
              <a:spcBef>
                <a:spcPts val="0"/>
              </a:spcBef>
              <a:spcAft>
                <a:spcPts val="0"/>
              </a:spcAft>
              <a:buSzPct val="27193"/>
              <a:buNone/>
            </a:pP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Dove si trova l’albo ufficiale dei comunicati</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dove si trova il percorso</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il tipo di percorso</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il colore delle boe</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l’orario di inizio delle prove</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quanto dura una singola prova</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quante prove si possono fare  al giorno</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quali sono le bandiere necessarie</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come si deve fare per presentare una protesta</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dove si trova la sala giuria</a:t>
            </a:r>
            <a:endParaRPr sz="2225" b="1">
              <a:solidFill>
                <a:schemeClr val="dk1"/>
              </a:solidFill>
            </a:endParaRPr>
          </a:p>
          <a:p>
            <a:pPr marL="457200" lvl="0" indent="-348687" algn="just" rtl="0">
              <a:lnSpc>
                <a:spcPct val="100000"/>
              </a:lnSpc>
              <a:spcBef>
                <a:spcPts val="0"/>
              </a:spcBef>
              <a:spcAft>
                <a:spcPts val="0"/>
              </a:spcAft>
              <a:buClr>
                <a:schemeClr val="dk1"/>
              </a:buClr>
              <a:buSzPct val="100000"/>
              <a:buChar char="●"/>
            </a:pPr>
            <a:r>
              <a:rPr lang="it-IT" sz="2225" b="1">
                <a:solidFill>
                  <a:schemeClr val="dk1"/>
                </a:solidFill>
              </a:rPr>
              <a:t>ecc.</a:t>
            </a:r>
            <a:endParaRPr sz="2225" b="1">
              <a:solidFill>
                <a:schemeClr val="dk1"/>
              </a:solidFill>
            </a:endParaRPr>
          </a:p>
          <a:p>
            <a:pPr marL="0" lvl="0" indent="0" algn="just" rtl="0">
              <a:lnSpc>
                <a:spcPct val="90000"/>
              </a:lnSpc>
              <a:spcBef>
                <a:spcPts val="0"/>
              </a:spcBef>
              <a:spcAft>
                <a:spcPts val="0"/>
              </a:spcAft>
              <a:buSzPct val="31431"/>
              <a:buNone/>
            </a:pPr>
            <a:endParaRPr sz="1925" b="1">
              <a:solidFill>
                <a:schemeClr val="dk1"/>
              </a:solidFill>
            </a:endParaRPr>
          </a:p>
          <a:p>
            <a:pPr marL="0" lvl="0" indent="0" algn="just" rtl="0">
              <a:lnSpc>
                <a:spcPct val="90000"/>
              </a:lnSpc>
              <a:spcBef>
                <a:spcPts val="0"/>
              </a:spcBef>
              <a:spcAft>
                <a:spcPts val="0"/>
              </a:spcAft>
              <a:buSzPct val="31431"/>
              <a:buNone/>
            </a:pPr>
            <a:endParaRPr sz="1925" b="1">
              <a:solidFill>
                <a:schemeClr val="dk1"/>
              </a:solidFill>
            </a:endParaRPr>
          </a:p>
        </p:txBody>
      </p:sp>
      <p:sp>
        <p:nvSpPr>
          <p:cNvPr id="199" name="Google Shape;199;p35"/>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16"/>
          <p:cNvSpPr/>
          <p:nvPr/>
        </p:nvSpPr>
        <p:spPr>
          <a:xfrm>
            <a:off x="2051725" y="854050"/>
            <a:ext cx="6834600" cy="475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200"/>
              <a:buFont typeface="Arial"/>
              <a:buNone/>
            </a:pPr>
            <a:r>
              <a:rPr lang="it-IT" sz="2000" b="1">
                <a:solidFill>
                  <a:schemeClr val="dk1"/>
                </a:solidFill>
              </a:rPr>
              <a:t>	Bandiera Romeo</a:t>
            </a:r>
            <a:endParaRPr sz="2000" b="1">
              <a:solidFill>
                <a:schemeClr val="dk1"/>
              </a:solidFill>
            </a:endParaRPr>
          </a:p>
          <a:p>
            <a:pPr marL="0" marR="0" lvl="0" indent="0" algn="just" rtl="0">
              <a:lnSpc>
                <a:spcPct val="100000"/>
              </a:lnSpc>
              <a:spcBef>
                <a:spcPts val="0"/>
              </a:spcBef>
              <a:spcAft>
                <a:spcPts val="0"/>
              </a:spcAft>
              <a:buClr>
                <a:srgbClr val="000000"/>
              </a:buClr>
              <a:buSzPts val="2200"/>
              <a:buFont typeface="Arial"/>
              <a:buNone/>
            </a:pPr>
            <a:r>
              <a:rPr lang="it-IT" sz="2000">
                <a:solidFill>
                  <a:schemeClr val="dk1"/>
                </a:solidFill>
              </a:rPr>
              <a:t>Se è stata esposta la Bandiera OSCAR e nel frattempo le condizioni (</a:t>
            </a:r>
            <a:r>
              <a:rPr lang="it-IT" sz="1800">
                <a:solidFill>
                  <a:schemeClr val="dk1"/>
                </a:solidFill>
              </a:rPr>
              <a:t>intensità del vento</a:t>
            </a:r>
            <a:r>
              <a:rPr lang="it-IT" sz="2000">
                <a:solidFill>
                  <a:schemeClr val="dk1"/>
                </a:solidFill>
              </a:rPr>
              <a:t>) vengono meno il CdR può decidere di interrompere le azioni precedentemente permesse con la OSCAR, esponendo la bandiera </a:t>
            </a:r>
            <a:r>
              <a:rPr lang="it-IT" sz="2000" b="1">
                <a:solidFill>
                  <a:srgbClr val="FF0000"/>
                </a:solidFill>
              </a:rPr>
              <a:t>ROMEO</a:t>
            </a:r>
            <a:r>
              <a:rPr lang="it-IT" sz="2000">
                <a:solidFill>
                  <a:schemeClr val="dk1"/>
                </a:solidFill>
              </a:rPr>
              <a:t> </a:t>
            </a:r>
            <a:r>
              <a:rPr lang="it-IT" sz="2000">
                <a:solidFill>
                  <a:srgbClr val="FF0000"/>
                </a:solidFill>
              </a:rPr>
              <a:t>prima o assieme al Segnale di Avviso senza suono.</a:t>
            </a:r>
            <a:endParaRPr sz="2000">
              <a:solidFill>
                <a:srgbClr val="FF0000"/>
              </a:solidFill>
            </a:endParaRPr>
          </a:p>
          <a:p>
            <a:pPr marL="0" marR="0" lvl="0" indent="0" algn="just" rtl="0">
              <a:lnSpc>
                <a:spcPct val="100000"/>
              </a:lnSpc>
              <a:spcBef>
                <a:spcPts val="0"/>
              </a:spcBef>
              <a:spcAft>
                <a:spcPts val="0"/>
              </a:spcAft>
              <a:buClr>
                <a:srgbClr val="000000"/>
              </a:buClr>
              <a:buSzPts val="2200"/>
              <a:buFont typeface="Arial"/>
              <a:buNone/>
            </a:pPr>
            <a:endParaRPr sz="2000">
              <a:solidFill>
                <a:srgbClr val="FF0000"/>
              </a:solidFill>
            </a:endParaRPr>
          </a:p>
          <a:p>
            <a:pPr marL="0" marR="0" lvl="0" indent="0" algn="just" rtl="0">
              <a:lnSpc>
                <a:spcPct val="100000"/>
              </a:lnSpc>
              <a:spcBef>
                <a:spcPts val="0"/>
              </a:spcBef>
              <a:spcAft>
                <a:spcPts val="0"/>
              </a:spcAft>
              <a:buClr>
                <a:srgbClr val="000000"/>
              </a:buClr>
              <a:buSzPts val="2200"/>
              <a:buFont typeface="Arial"/>
              <a:buNone/>
            </a:pPr>
            <a:r>
              <a:rPr lang="it-IT" sz="2000">
                <a:solidFill>
                  <a:schemeClr val="dk1"/>
                </a:solidFill>
              </a:rPr>
              <a:t>Se le condizioni si verificano dopo la partenza il CdR può esporre la </a:t>
            </a:r>
            <a:r>
              <a:rPr lang="it-IT" sz="2000" b="1">
                <a:solidFill>
                  <a:srgbClr val="FF0000"/>
                </a:solidFill>
              </a:rPr>
              <a:t>ROMEO</a:t>
            </a:r>
            <a:r>
              <a:rPr lang="it-IT" sz="2000">
                <a:solidFill>
                  <a:srgbClr val="FF0000"/>
                </a:solidFill>
              </a:rPr>
              <a:t> </a:t>
            </a:r>
            <a:r>
              <a:rPr lang="it-IT" sz="2000">
                <a:solidFill>
                  <a:schemeClr val="dk1"/>
                </a:solidFill>
              </a:rPr>
              <a:t> ad una boa da girare </a:t>
            </a:r>
            <a:r>
              <a:rPr lang="it-IT" sz="2000">
                <a:solidFill>
                  <a:srgbClr val="FF0000"/>
                </a:solidFill>
              </a:rPr>
              <a:t>con suoni ripetuti</a:t>
            </a:r>
            <a:endParaRPr sz="2000">
              <a:solidFill>
                <a:srgbClr val="FF0000"/>
              </a:solidFill>
            </a:endParaRPr>
          </a:p>
          <a:p>
            <a:pPr marL="0" marR="0" lvl="0" indent="0" algn="just" rtl="0">
              <a:lnSpc>
                <a:spcPct val="100000"/>
              </a:lnSpc>
              <a:spcBef>
                <a:spcPts val="0"/>
              </a:spcBef>
              <a:spcAft>
                <a:spcPts val="0"/>
              </a:spcAft>
              <a:buClr>
                <a:srgbClr val="000000"/>
              </a:buClr>
              <a:buSzPts val="2200"/>
              <a:buFont typeface="Arial"/>
              <a:buNone/>
            </a:pPr>
            <a:endParaRPr sz="2000">
              <a:solidFill>
                <a:schemeClr val="dk1"/>
              </a:solidFill>
            </a:endParaRPr>
          </a:p>
          <a:p>
            <a:pPr marL="0" marR="0" lvl="0" indent="0" algn="just"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Arial"/>
              <a:ea typeface="Arial"/>
              <a:cs typeface="Arial"/>
              <a:sym typeface="Arial"/>
            </a:endParaRPr>
          </a:p>
          <a:p>
            <a:pPr marL="627063" marR="0" lvl="0" indent="-627063" algn="just" rtl="0">
              <a:lnSpc>
                <a:spcPct val="100000"/>
              </a:lnSpc>
              <a:spcBef>
                <a:spcPts val="0"/>
              </a:spcBef>
              <a:spcAft>
                <a:spcPts val="0"/>
              </a:spcAft>
              <a:buClr>
                <a:srgbClr val="000000"/>
              </a:buClr>
              <a:buSzPts val="2200"/>
              <a:buFont typeface="Arial"/>
              <a:buNone/>
            </a:pPr>
            <a:endParaRPr sz="1800" b="0" i="0" u="none" strike="noStrike" cap="none">
              <a:solidFill>
                <a:srgbClr val="000000"/>
              </a:solidFill>
              <a:latin typeface="Arial"/>
              <a:ea typeface="Arial"/>
              <a:cs typeface="Arial"/>
              <a:sym typeface="Arial"/>
            </a:endParaRPr>
          </a:p>
        </p:txBody>
      </p:sp>
      <p:sp>
        <p:nvSpPr>
          <p:cNvPr id="1123" name="Google Shape;1123;p116"/>
          <p:cNvSpPr txBox="1">
            <a:spLocks noGrp="1"/>
          </p:cNvSpPr>
          <p:nvPr>
            <p:ph type="title"/>
          </p:nvPr>
        </p:nvSpPr>
        <p:spPr>
          <a:xfrm>
            <a:off x="2071670" y="205979"/>
            <a:ext cx="6615000" cy="565500"/>
          </a:xfrm>
          <a:prstGeom prst="rect">
            <a:avLst/>
          </a:prstGeom>
          <a:solidFill>
            <a:srgbClr val="00B0F0"/>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200"/>
              <a:buFont typeface="Arial"/>
              <a:buNone/>
            </a:pPr>
            <a:r>
              <a:rPr lang="it-IT" sz="2200"/>
              <a:t>BANDIERE  “R”</a:t>
            </a:r>
            <a:endParaRPr sz="1600"/>
          </a:p>
        </p:txBody>
      </p:sp>
      <p:sp>
        <p:nvSpPr>
          <p:cNvPr id="1124" name="Google Shape;1124;p116"/>
          <p:cNvSpPr txBox="1"/>
          <p:nvPr/>
        </p:nvSpPr>
        <p:spPr>
          <a:xfrm>
            <a:off x="8162354" y="4815031"/>
            <a:ext cx="9462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IT" sz="12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25" name="Google Shape;1125;p116" descr="NFLAG_R"/>
          <p:cNvPicPr preferRelativeResize="0"/>
          <p:nvPr/>
        </p:nvPicPr>
        <p:blipFill rotWithShape="1">
          <a:blip r:embed="rId3">
            <a:alphaModFix/>
          </a:blip>
          <a:srcRect/>
          <a:stretch/>
        </p:blipFill>
        <p:spPr>
          <a:xfrm>
            <a:off x="901272" y="1335327"/>
            <a:ext cx="957104" cy="595088"/>
          </a:xfrm>
          <a:prstGeom prst="rect">
            <a:avLst/>
          </a:prstGeom>
          <a:noFill/>
          <a:ln w="9525" cap="flat" cmpd="sng">
            <a:solidFill>
              <a:schemeClr val="dk1"/>
            </a:solidFill>
            <a:prstDash val="solid"/>
            <a:miter lim="800000"/>
            <a:headEnd type="none" w="sm" len="sm"/>
            <a:tailEnd type="none" w="sm" len="sm"/>
          </a:ln>
        </p:spPr>
      </p:pic>
      <p:sp>
        <p:nvSpPr>
          <p:cNvPr id="1126" name="Google Shape;1126;p116"/>
          <p:cNvSpPr txBox="1">
            <a:spLocks noGrp="1"/>
          </p:cNvSpPr>
          <p:nvPr>
            <p:ph type="sldNum" idx="12"/>
          </p:nvPr>
        </p:nvSpPr>
        <p:spPr>
          <a:xfrm>
            <a:off x="8676456" y="123478"/>
            <a:ext cx="405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90</a:t>
            </a:fld>
            <a:endParaRPr/>
          </a:p>
        </p:txBody>
      </p:sp>
      <p:sp>
        <p:nvSpPr>
          <p:cNvPr id="1127" name="Google Shape;1127;p116"/>
          <p:cNvSpPr txBox="1"/>
          <p:nvPr/>
        </p:nvSpPr>
        <p:spPr>
          <a:xfrm>
            <a:off x="901263" y="2171550"/>
            <a:ext cx="9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b="1"/>
              <a:t>ROMEO</a:t>
            </a:r>
            <a:endParaRPr b="1"/>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17"/>
          <p:cNvSpPr txBox="1">
            <a:spLocks noGrp="1"/>
          </p:cNvSpPr>
          <p:nvPr>
            <p:ph type="title"/>
          </p:nvPr>
        </p:nvSpPr>
        <p:spPr>
          <a:xfrm>
            <a:off x="2071670" y="205979"/>
            <a:ext cx="6615000" cy="421500"/>
          </a:xfrm>
          <a:prstGeom prst="rect">
            <a:avLst/>
          </a:prstGeom>
          <a:solidFill>
            <a:srgbClr val="66CCFF"/>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400"/>
              <a:buFont typeface="Arial"/>
              <a:buNone/>
            </a:pPr>
            <a:r>
              <a:rPr lang="it-IT" sz="2400"/>
              <a:t>ESPOSIZIONE ALLE BOE  esempio</a:t>
            </a:r>
            <a:endParaRPr/>
          </a:p>
        </p:txBody>
      </p:sp>
      <p:sp>
        <p:nvSpPr>
          <p:cNvPr id="1133" name="Google Shape;1133;p117"/>
          <p:cNvSpPr/>
          <p:nvPr/>
        </p:nvSpPr>
        <p:spPr>
          <a:xfrm>
            <a:off x="5868150" y="2787775"/>
            <a:ext cx="3171300" cy="1873200"/>
          </a:xfrm>
          <a:prstGeom prst="wedgeRoundRectCallout">
            <a:avLst>
              <a:gd name="adj1" fmla="val -68508"/>
              <a:gd name="adj2" fmla="val -67550"/>
              <a:gd name="adj3" fmla="val 16667"/>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Arial"/>
                <a:ea typeface="Arial"/>
                <a:cs typeface="Arial"/>
                <a:sym typeface="Arial"/>
              </a:rPr>
              <a:t>Il battello segnali deve essere in posizione prima che la prima barca sia vicina alla boa e deve restarvi finché tutte le barche non siano passate.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Arial"/>
                <a:ea typeface="Arial"/>
                <a:cs typeface="Arial"/>
                <a:sym typeface="Arial"/>
              </a:rPr>
              <a:t>Devono essere fatti </a:t>
            </a:r>
            <a:r>
              <a:rPr lang="it-IT" sz="1400" b="1" i="0" u="none" strike="noStrike" cap="none">
                <a:solidFill>
                  <a:srgbClr val="FF0000"/>
                </a:solidFill>
              </a:rPr>
              <a:t>ripetuti suoni </a:t>
            </a:r>
            <a:r>
              <a:rPr lang="it-IT" sz="1400" b="0" i="0" u="none" strike="noStrike" cap="none">
                <a:solidFill>
                  <a:schemeClr val="dk1"/>
                </a:solidFill>
                <a:latin typeface="Arial"/>
                <a:ea typeface="Arial"/>
                <a:cs typeface="Arial"/>
                <a:sym typeface="Arial"/>
              </a:rPr>
              <a:t>fino a ch</a:t>
            </a:r>
            <a:r>
              <a:rPr lang="it-IT">
                <a:solidFill>
                  <a:schemeClr val="dk1"/>
                </a:solidFill>
              </a:rPr>
              <a:t>e</a:t>
            </a:r>
            <a:r>
              <a:rPr lang="it-IT" sz="1400" b="0" i="0" u="none" strike="noStrike" cap="none">
                <a:solidFill>
                  <a:schemeClr val="dk1"/>
                </a:solidFill>
                <a:latin typeface="Arial"/>
                <a:ea typeface="Arial"/>
                <a:cs typeface="Arial"/>
                <a:sym typeface="Arial"/>
              </a:rPr>
              <a:t> l’ultima barca non abbia girato la boa.</a:t>
            </a:r>
            <a:endParaRPr sz="1400" b="0" i="0" u="none" strike="noStrike" cap="none">
              <a:solidFill>
                <a:srgbClr val="000000"/>
              </a:solidFill>
              <a:latin typeface="Arial"/>
              <a:ea typeface="Arial"/>
              <a:cs typeface="Arial"/>
              <a:sym typeface="Arial"/>
            </a:endParaRPr>
          </a:p>
        </p:txBody>
      </p:sp>
      <p:sp>
        <p:nvSpPr>
          <p:cNvPr id="1134" name="Google Shape;1134;p117"/>
          <p:cNvSpPr/>
          <p:nvPr/>
        </p:nvSpPr>
        <p:spPr>
          <a:xfrm>
            <a:off x="4063752" y="1690688"/>
            <a:ext cx="76200" cy="514500"/>
          </a:xfrm>
          <a:prstGeom prst="downArrow">
            <a:avLst>
              <a:gd name="adj1" fmla="val 50000"/>
              <a:gd name="adj2" fmla="val 225000"/>
            </a:avLst>
          </a:prstGeom>
          <a:solidFill>
            <a:schemeClr val="accen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35" name="Google Shape;1135;p117"/>
          <p:cNvSpPr/>
          <p:nvPr/>
        </p:nvSpPr>
        <p:spPr>
          <a:xfrm flipH="1">
            <a:off x="2591962" y="1491630"/>
            <a:ext cx="864000" cy="432000"/>
          </a:xfrm>
          <a:prstGeom prst="wedgeRoundRectCallout">
            <a:avLst>
              <a:gd name="adj1" fmla="val -115375"/>
              <a:gd name="adj2" fmla="val 44041"/>
              <a:gd name="adj3" fmla="val 16667"/>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Arial"/>
                <a:ea typeface="Arial"/>
                <a:cs typeface="Arial"/>
                <a:sym typeface="Arial"/>
              </a:rPr>
              <a:t>Vento</a:t>
            </a:r>
            <a:endParaRPr sz="1400" b="0" i="0" u="none" strike="noStrike" cap="none">
              <a:solidFill>
                <a:srgbClr val="000000"/>
              </a:solidFill>
              <a:latin typeface="Arial"/>
              <a:ea typeface="Arial"/>
              <a:cs typeface="Arial"/>
              <a:sym typeface="Arial"/>
            </a:endParaRPr>
          </a:p>
        </p:txBody>
      </p:sp>
      <p:sp>
        <p:nvSpPr>
          <p:cNvPr id="1136" name="Google Shape;1136;p117"/>
          <p:cNvSpPr/>
          <p:nvPr/>
        </p:nvSpPr>
        <p:spPr>
          <a:xfrm rot="3378596">
            <a:off x="2563869" y="2595673"/>
            <a:ext cx="57328" cy="761992"/>
          </a:xfrm>
          <a:prstGeom prst="downArrow">
            <a:avLst>
              <a:gd name="adj1" fmla="val 50000"/>
              <a:gd name="adj2" fmla="val 250000"/>
            </a:avLst>
          </a:prstGeom>
          <a:solidFill>
            <a:srgbClr val="00B0F0"/>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117"/>
          <p:cNvSpPr txBox="1"/>
          <p:nvPr/>
        </p:nvSpPr>
        <p:spPr>
          <a:xfrm rot="-2019747">
            <a:off x="2276886" y="2942405"/>
            <a:ext cx="690602" cy="2853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38" name="Google Shape;1138;p117"/>
          <p:cNvSpPr/>
          <p:nvPr/>
        </p:nvSpPr>
        <p:spPr>
          <a:xfrm>
            <a:off x="2897238" y="2890838"/>
            <a:ext cx="76200" cy="571500"/>
          </a:xfrm>
          <a:prstGeom prst="downArrow">
            <a:avLst>
              <a:gd name="adj1" fmla="val 50000"/>
              <a:gd name="adj2" fmla="val 250000"/>
            </a:avLst>
          </a:prstGeom>
          <a:solidFill>
            <a:srgbClr val="00B0F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39" name="Google Shape;1139;p117"/>
          <p:cNvSpPr/>
          <p:nvPr/>
        </p:nvSpPr>
        <p:spPr>
          <a:xfrm>
            <a:off x="971600" y="4082654"/>
            <a:ext cx="1752600" cy="649200"/>
          </a:xfrm>
          <a:prstGeom prst="wedgeRoundRectCallout">
            <a:avLst>
              <a:gd name="adj1" fmla="val 49820"/>
              <a:gd name="adj2" fmla="val -218897"/>
              <a:gd name="adj3" fmla="val 16667"/>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Arial"/>
                <a:ea typeface="Arial"/>
                <a:cs typeface="Arial"/>
                <a:sym typeface="Arial"/>
              </a:rPr>
              <a:t>Percorso per la prossima boa</a:t>
            </a:r>
            <a:endParaRPr sz="1400" b="0" i="0" u="none" strike="noStrike" cap="none">
              <a:solidFill>
                <a:srgbClr val="000000"/>
              </a:solidFill>
              <a:latin typeface="Arial"/>
              <a:ea typeface="Arial"/>
              <a:cs typeface="Arial"/>
              <a:sym typeface="Arial"/>
            </a:endParaRPr>
          </a:p>
        </p:txBody>
      </p:sp>
      <p:sp>
        <p:nvSpPr>
          <p:cNvPr id="1140" name="Google Shape;1140;p117"/>
          <p:cNvSpPr/>
          <p:nvPr/>
        </p:nvSpPr>
        <p:spPr>
          <a:xfrm>
            <a:off x="1708075" y="897725"/>
            <a:ext cx="63915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0" i="0" u="none" strike="noStrike" cap="none">
                <a:solidFill>
                  <a:schemeClr val="dk1"/>
                </a:solidFill>
                <a:latin typeface="Arial"/>
                <a:ea typeface="Arial"/>
                <a:cs typeface="Arial"/>
                <a:sym typeface="Arial"/>
              </a:rPr>
              <a:t>POSIZIONE DEL BATTELLO DEI SEGNALI</a:t>
            </a:r>
            <a:endParaRPr sz="2400" b="0" i="0" u="none" strike="noStrike" cap="none">
              <a:solidFill>
                <a:schemeClr val="dk1"/>
              </a:solidFill>
              <a:latin typeface="Arial"/>
              <a:ea typeface="Arial"/>
              <a:cs typeface="Arial"/>
              <a:sym typeface="Arial"/>
            </a:endParaRPr>
          </a:p>
        </p:txBody>
      </p:sp>
      <p:pic>
        <p:nvPicPr>
          <p:cNvPr id="1141" name="Google Shape;1141;p117" descr="NFLAG_O"/>
          <p:cNvPicPr preferRelativeResize="0"/>
          <p:nvPr/>
        </p:nvPicPr>
        <p:blipFill rotWithShape="1">
          <a:blip r:embed="rId3">
            <a:alphaModFix/>
          </a:blip>
          <a:srcRect/>
          <a:stretch/>
        </p:blipFill>
        <p:spPr>
          <a:xfrm>
            <a:off x="611560" y="1419622"/>
            <a:ext cx="987424" cy="521495"/>
          </a:xfrm>
          <a:prstGeom prst="rect">
            <a:avLst/>
          </a:prstGeom>
          <a:noFill/>
          <a:ln w="9525" cap="flat" cmpd="sng">
            <a:solidFill>
              <a:schemeClr val="dk1"/>
            </a:solidFill>
            <a:prstDash val="solid"/>
            <a:miter lim="800000"/>
            <a:headEnd type="none" w="sm" len="sm"/>
            <a:tailEnd type="none" w="sm" len="sm"/>
          </a:ln>
        </p:spPr>
      </p:pic>
      <p:pic>
        <p:nvPicPr>
          <p:cNvPr id="1142" name="Google Shape;1142;p117" descr="NFLAG_R"/>
          <p:cNvPicPr preferRelativeResize="0"/>
          <p:nvPr/>
        </p:nvPicPr>
        <p:blipFill rotWithShape="1">
          <a:blip r:embed="rId4">
            <a:alphaModFix/>
          </a:blip>
          <a:srcRect/>
          <a:stretch/>
        </p:blipFill>
        <p:spPr>
          <a:xfrm>
            <a:off x="611560" y="2643758"/>
            <a:ext cx="977900" cy="516732"/>
          </a:xfrm>
          <a:prstGeom prst="rect">
            <a:avLst/>
          </a:prstGeom>
          <a:noFill/>
          <a:ln w="9525" cap="flat" cmpd="sng">
            <a:solidFill>
              <a:schemeClr val="dk1"/>
            </a:solidFill>
            <a:prstDash val="solid"/>
            <a:miter lim="800000"/>
            <a:headEnd type="none" w="sm" len="sm"/>
            <a:tailEnd type="none" w="sm" len="sm"/>
          </a:ln>
        </p:spPr>
      </p:pic>
      <p:sp>
        <p:nvSpPr>
          <p:cNvPr id="1143" name="Google Shape;1143;p117"/>
          <p:cNvSpPr/>
          <p:nvPr/>
        </p:nvSpPr>
        <p:spPr>
          <a:xfrm>
            <a:off x="629072" y="2120701"/>
            <a:ext cx="917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Arial"/>
                <a:ea typeface="Arial"/>
                <a:cs typeface="Arial"/>
                <a:sym typeface="Arial"/>
              </a:rPr>
              <a:t>oppure </a:t>
            </a:r>
            <a:endParaRPr sz="1400" b="0" i="0" u="none" strike="noStrike" cap="none">
              <a:solidFill>
                <a:srgbClr val="000000"/>
              </a:solidFill>
              <a:latin typeface="Arial"/>
              <a:ea typeface="Arial"/>
              <a:cs typeface="Arial"/>
              <a:sym typeface="Arial"/>
            </a:endParaRPr>
          </a:p>
        </p:txBody>
      </p:sp>
      <p:sp>
        <p:nvSpPr>
          <p:cNvPr id="1144" name="Google Shape;1144;p117"/>
          <p:cNvSpPr/>
          <p:nvPr/>
        </p:nvSpPr>
        <p:spPr>
          <a:xfrm>
            <a:off x="3035350" y="2561035"/>
            <a:ext cx="228600" cy="285750"/>
          </a:xfrm>
          <a:prstGeom prst="flowChartMagneticDisk">
            <a:avLst/>
          </a:prstGeom>
          <a:solidFill>
            <a:srgbClr val="FF66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1145" name="Google Shape;1145;p117"/>
          <p:cNvCxnSpPr/>
          <p:nvPr/>
        </p:nvCxnSpPr>
        <p:spPr>
          <a:xfrm rot="10800000" flipH="1">
            <a:off x="4071988" y="2683725"/>
            <a:ext cx="17400" cy="1135800"/>
          </a:xfrm>
          <a:prstGeom prst="straightConnector1">
            <a:avLst/>
          </a:prstGeom>
          <a:noFill/>
          <a:ln w="57150" cap="flat" cmpd="sng">
            <a:solidFill>
              <a:schemeClr val="dk1"/>
            </a:solidFill>
            <a:prstDash val="solid"/>
            <a:round/>
            <a:headEnd type="none" w="sm" len="sm"/>
            <a:tailEnd type="triangle" w="med" len="med"/>
          </a:ln>
        </p:spPr>
      </p:cxnSp>
      <p:pic>
        <p:nvPicPr>
          <p:cNvPr id="1146" name="Google Shape;1146;p117"/>
          <p:cNvPicPr preferRelativeResize="0"/>
          <p:nvPr/>
        </p:nvPicPr>
        <p:blipFill rotWithShape="1">
          <a:blip r:embed="rId5">
            <a:alphaModFix/>
          </a:blip>
          <a:srcRect/>
          <a:stretch/>
        </p:blipFill>
        <p:spPr>
          <a:xfrm>
            <a:off x="4940350" y="2302669"/>
            <a:ext cx="312738" cy="444104"/>
          </a:xfrm>
          <a:prstGeom prst="rect">
            <a:avLst/>
          </a:prstGeom>
          <a:noFill/>
          <a:ln>
            <a:noFill/>
          </a:ln>
        </p:spPr>
      </p:pic>
      <p:cxnSp>
        <p:nvCxnSpPr>
          <p:cNvPr id="1147" name="Google Shape;1147;p117"/>
          <p:cNvCxnSpPr/>
          <p:nvPr/>
        </p:nvCxnSpPr>
        <p:spPr>
          <a:xfrm rot="10800000" flipH="1">
            <a:off x="3241726" y="2525316"/>
            <a:ext cx="1698600" cy="76200"/>
          </a:xfrm>
          <a:prstGeom prst="straightConnector1">
            <a:avLst/>
          </a:prstGeom>
          <a:noFill/>
          <a:ln w="9525" cap="flat" cmpd="sng">
            <a:solidFill>
              <a:srgbClr val="C00000"/>
            </a:solidFill>
            <a:prstDash val="solid"/>
            <a:round/>
            <a:headEnd type="none" w="sm" len="sm"/>
            <a:tailEnd type="none" w="sm" len="sm"/>
          </a:ln>
        </p:spPr>
      </p:cxnSp>
      <p:sp>
        <p:nvSpPr>
          <p:cNvPr id="1148" name="Google Shape;1148;p117"/>
          <p:cNvSpPr txBox="1"/>
          <p:nvPr/>
        </p:nvSpPr>
        <p:spPr>
          <a:xfrm>
            <a:off x="8162354" y="4876006"/>
            <a:ext cx="9462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IT" sz="12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49" name="Google Shape;1149;p117"/>
          <p:cNvSpPr txBox="1">
            <a:spLocks noGrp="1"/>
          </p:cNvSpPr>
          <p:nvPr>
            <p:ph type="sldNum" idx="12"/>
          </p:nvPr>
        </p:nvSpPr>
        <p:spPr>
          <a:xfrm>
            <a:off x="8676456" y="123478"/>
            <a:ext cx="4053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it-IT"/>
              <a:t>91</a:t>
            </a:fld>
            <a:endParaRPr/>
          </a:p>
        </p:txBody>
      </p:sp>
      <p:sp>
        <p:nvSpPr>
          <p:cNvPr id="1150" name="Google Shape;1150;p117"/>
          <p:cNvSpPr/>
          <p:nvPr/>
        </p:nvSpPr>
        <p:spPr>
          <a:xfrm rot="540866" flipH="1">
            <a:off x="2827921" y="2204551"/>
            <a:ext cx="662482" cy="554666"/>
          </a:xfrm>
          <a:custGeom>
            <a:avLst/>
            <a:gdLst/>
            <a:ahLst/>
            <a:cxnLst/>
            <a:rect l="l" t="t" r="r" b="b"/>
            <a:pathLst>
              <a:path w="120000" h="120000" extrusionOk="0">
                <a:moveTo>
                  <a:pt x="6279" y="60000"/>
                </a:moveTo>
                <a:cubicBezTo>
                  <a:pt x="6279" y="34518"/>
                  <a:pt x="25004" y="12715"/>
                  <a:pt x="50684" y="8296"/>
                </a:cubicBezTo>
                <a:cubicBezTo>
                  <a:pt x="76363" y="3876"/>
                  <a:pt x="101582" y="18117"/>
                  <a:pt x="110489" y="42066"/>
                </a:cubicBezTo>
                <a:lnTo>
                  <a:pt x="116070" y="42066"/>
                </a:lnTo>
                <a:lnTo>
                  <a:pt x="107441" y="60000"/>
                </a:lnTo>
                <a:lnTo>
                  <a:pt x="90952" y="42066"/>
                </a:lnTo>
                <a:lnTo>
                  <a:pt x="96150" y="42066"/>
                </a:lnTo>
                <a:cubicBezTo>
                  <a:pt x="87149" y="27007"/>
                  <a:pt x="68083" y="19429"/>
                  <a:pt x="49844" y="23659"/>
                </a:cubicBezTo>
                <a:cubicBezTo>
                  <a:pt x="31604" y="27890"/>
                  <a:pt x="18838" y="42853"/>
                  <a:pt x="18838" y="60000"/>
                </a:cubicBezTo>
                <a:close/>
              </a:path>
            </a:pathLst>
          </a:cu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151" name="Google Shape;1151;p117" descr="NFLAG_O"/>
          <p:cNvPicPr preferRelativeResize="0"/>
          <p:nvPr/>
        </p:nvPicPr>
        <p:blipFill rotWithShape="1">
          <a:blip r:embed="rId3">
            <a:alphaModFix/>
          </a:blip>
          <a:srcRect/>
          <a:stretch/>
        </p:blipFill>
        <p:spPr>
          <a:xfrm>
            <a:off x="5067881" y="2041723"/>
            <a:ext cx="405425" cy="214121"/>
          </a:xfrm>
          <a:prstGeom prst="rect">
            <a:avLst/>
          </a:prstGeom>
          <a:noFill/>
          <a:ln w="9525" cap="flat" cmpd="sng">
            <a:solidFill>
              <a:schemeClr val="dk1"/>
            </a:solidFill>
            <a:prstDash val="solid"/>
            <a:miter lim="800000"/>
            <a:headEnd type="none" w="sm" len="sm"/>
            <a:tailEnd type="none" w="sm" len="sm"/>
          </a:ln>
        </p:spPr>
      </p:pic>
      <p:pic>
        <p:nvPicPr>
          <p:cNvPr id="1152" name="Google Shape;1152;p117" descr="HORN"/>
          <p:cNvPicPr preferRelativeResize="0"/>
          <p:nvPr/>
        </p:nvPicPr>
        <p:blipFill rotWithShape="1">
          <a:blip r:embed="rId6">
            <a:alphaModFix/>
          </a:blip>
          <a:srcRect/>
          <a:stretch/>
        </p:blipFill>
        <p:spPr>
          <a:xfrm>
            <a:off x="6994875" y="1452291"/>
            <a:ext cx="831428" cy="639762"/>
          </a:xfrm>
          <a:prstGeom prst="rect">
            <a:avLst/>
          </a:prstGeom>
          <a:noFill/>
          <a:ln>
            <a:noFill/>
          </a:ln>
        </p:spPr>
      </p:pic>
      <p:pic>
        <p:nvPicPr>
          <p:cNvPr id="1153" name="Google Shape;1153;p117" descr="HORN"/>
          <p:cNvPicPr preferRelativeResize="0"/>
          <p:nvPr/>
        </p:nvPicPr>
        <p:blipFill rotWithShape="1">
          <a:blip r:embed="rId6">
            <a:alphaModFix/>
          </a:blip>
          <a:srcRect/>
          <a:stretch/>
        </p:blipFill>
        <p:spPr>
          <a:xfrm>
            <a:off x="7147275" y="1604691"/>
            <a:ext cx="831428" cy="639762"/>
          </a:xfrm>
          <a:prstGeom prst="rect">
            <a:avLst/>
          </a:prstGeom>
          <a:noFill/>
          <a:ln>
            <a:noFill/>
          </a:ln>
        </p:spPr>
      </p:pic>
      <p:pic>
        <p:nvPicPr>
          <p:cNvPr id="1154" name="Google Shape;1154;p117" descr="HORN"/>
          <p:cNvPicPr preferRelativeResize="0"/>
          <p:nvPr/>
        </p:nvPicPr>
        <p:blipFill rotWithShape="1">
          <a:blip r:embed="rId6">
            <a:alphaModFix/>
          </a:blip>
          <a:srcRect/>
          <a:stretch/>
        </p:blipFill>
        <p:spPr>
          <a:xfrm>
            <a:off x="7299675" y="1757091"/>
            <a:ext cx="831428" cy="639762"/>
          </a:xfrm>
          <a:prstGeom prst="rect">
            <a:avLst/>
          </a:prstGeom>
          <a:noFill/>
          <a:ln>
            <a:noFill/>
          </a:ln>
        </p:spPr>
      </p:pic>
      <p:pic>
        <p:nvPicPr>
          <p:cNvPr id="1155" name="Google Shape;1155;p117" descr="HORN"/>
          <p:cNvPicPr preferRelativeResize="0"/>
          <p:nvPr/>
        </p:nvPicPr>
        <p:blipFill rotWithShape="1">
          <a:blip r:embed="rId6">
            <a:alphaModFix/>
          </a:blip>
          <a:srcRect/>
          <a:stretch/>
        </p:blipFill>
        <p:spPr>
          <a:xfrm>
            <a:off x="7452075" y="1909491"/>
            <a:ext cx="831428" cy="639762"/>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41"/>
                                        </p:tgtEl>
                                        <p:attrNameLst>
                                          <p:attrName>style.visibility</p:attrName>
                                        </p:attrNameLst>
                                      </p:cBhvr>
                                      <p:to>
                                        <p:strVal val="visible"/>
                                      </p:to>
                                    </p:set>
                                    <p:anim calcmode="lin" valueType="num">
                                      <p:cBhvr additive="base">
                                        <p:cTn id="7" dur="1000"/>
                                        <p:tgtEl>
                                          <p:spTgt spid="114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143"/>
                                        </p:tgtEl>
                                        <p:attrNameLst>
                                          <p:attrName>style.visibility</p:attrName>
                                        </p:attrNameLst>
                                      </p:cBhvr>
                                      <p:to>
                                        <p:strVal val="visible"/>
                                      </p:to>
                                    </p:set>
                                    <p:anim calcmode="lin" valueType="num">
                                      <p:cBhvr additive="base">
                                        <p:cTn id="11" dur="1000"/>
                                        <p:tgtEl>
                                          <p:spTgt spid="1143"/>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1142"/>
                                        </p:tgtEl>
                                        <p:attrNameLst>
                                          <p:attrName>style.visibility</p:attrName>
                                        </p:attrNameLst>
                                      </p:cBhvr>
                                      <p:to>
                                        <p:strVal val="visible"/>
                                      </p:to>
                                    </p:set>
                                    <p:anim calcmode="lin" valueType="num">
                                      <p:cBhvr additive="base">
                                        <p:cTn id="15" dur="1000"/>
                                        <p:tgtEl>
                                          <p:spTgt spid="11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118"/>
          <p:cNvPicPr preferRelativeResize="0"/>
          <p:nvPr/>
        </p:nvPicPr>
        <p:blipFill rotWithShape="1">
          <a:blip r:embed="rId3">
            <a:alphaModFix/>
          </a:blip>
          <a:srcRect/>
          <a:stretch/>
        </p:blipFill>
        <p:spPr>
          <a:xfrm>
            <a:off x="5933525" y="1868675"/>
            <a:ext cx="1954175" cy="2837275"/>
          </a:xfrm>
          <a:prstGeom prst="rect">
            <a:avLst/>
          </a:prstGeom>
          <a:noFill/>
          <a:ln>
            <a:noFill/>
          </a:ln>
        </p:spPr>
      </p:pic>
      <p:sp>
        <p:nvSpPr>
          <p:cNvPr id="1162" name="Google Shape;1162;p118"/>
          <p:cNvSpPr txBox="1"/>
          <p:nvPr/>
        </p:nvSpPr>
        <p:spPr>
          <a:xfrm>
            <a:off x="1259632" y="409188"/>
            <a:ext cx="7427168"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RIPARTENZA</a:t>
            </a:r>
            <a:endParaRPr sz="2400" b="1" i="0" u="none" strike="noStrike" cap="none">
              <a:solidFill>
                <a:srgbClr val="0070C0"/>
              </a:solidFill>
              <a:latin typeface="Arial"/>
              <a:ea typeface="Arial"/>
              <a:cs typeface="Arial"/>
              <a:sym typeface="Arial"/>
            </a:endParaRPr>
          </a:p>
        </p:txBody>
      </p:sp>
      <p:sp>
        <p:nvSpPr>
          <p:cNvPr id="1163" name="Google Shape;1163;p118"/>
          <p:cNvSpPr/>
          <p:nvPr/>
        </p:nvSpPr>
        <p:spPr>
          <a:xfrm>
            <a:off x="1961700" y="1006900"/>
            <a:ext cx="6386400" cy="86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it-IT" sz="2500" b="0" i="0" u="none" strike="noStrike" cap="none">
                <a:solidFill>
                  <a:srgbClr val="000000"/>
                </a:solidFill>
                <a:latin typeface="Arial"/>
                <a:ea typeface="Arial"/>
                <a:cs typeface="Arial"/>
                <a:sym typeface="Arial"/>
              </a:rPr>
              <a:t>Dopo un Differimento (</a:t>
            </a:r>
            <a:r>
              <a:rPr lang="it-IT" sz="2500"/>
              <a:t>INT</a:t>
            </a:r>
            <a:r>
              <a:rPr lang="it-IT" sz="2500" b="0" i="0" u="none" strike="noStrike" cap="none">
                <a:solidFill>
                  <a:srgbClr val="000000"/>
                </a:solidFill>
                <a:latin typeface="Arial"/>
                <a:ea typeface="Arial"/>
                <a:cs typeface="Arial"/>
                <a:sym typeface="Arial"/>
              </a:rPr>
              <a:t>), un Richiamo Generale (Ist Sub) o </a:t>
            </a:r>
            <a:r>
              <a:rPr lang="it-IT" sz="2500"/>
              <a:t>un'Interruzione</a:t>
            </a:r>
            <a:r>
              <a:rPr lang="it-IT" sz="2500" b="0" i="0" u="none" strike="noStrike" cap="none">
                <a:solidFill>
                  <a:srgbClr val="000000"/>
                </a:solidFill>
                <a:latin typeface="Arial"/>
                <a:ea typeface="Arial"/>
                <a:cs typeface="Arial"/>
                <a:sym typeface="Arial"/>
              </a:rPr>
              <a:t> (N)</a:t>
            </a:r>
            <a:endParaRPr sz="2500" b="0" i="0" u="none" strike="noStrike" cap="none">
              <a:solidFill>
                <a:srgbClr val="000000"/>
              </a:solidFill>
              <a:latin typeface="Arial"/>
              <a:ea typeface="Arial"/>
              <a:cs typeface="Arial"/>
              <a:sym typeface="Arial"/>
            </a:endParaRPr>
          </a:p>
        </p:txBody>
      </p:sp>
      <p:sp>
        <p:nvSpPr>
          <p:cNvPr id="1164" name="Google Shape;1164;p118"/>
          <p:cNvSpPr/>
          <p:nvPr/>
        </p:nvSpPr>
        <p:spPr>
          <a:xfrm>
            <a:off x="1961689" y="2355195"/>
            <a:ext cx="3906455" cy="16312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a:solidFill>
                  <a:srgbClr val="000000"/>
                </a:solidFill>
                <a:latin typeface="Arial"/>
                <a:ea typeface="Arial"/>
                <a:cs typeface="Arial"/>
                <a:sym typeface="Arial"/>
              </a:rPr>
              <a:t>Ammainare la bandiera 1 minuto prima del segnale d’Avviso, con un </a:t>
            </a:r>
            <a:r>
              <a:rPr lang="it-IT" sz="2400"/>
              <a:t>suono</a:t>
            </a:r>
            <a:endParaRPr sz="2400" b="0" i="0" u="none" strike="noStrike" cap="none">
              <a:solidFill>
                <a:srgbClr val="000000"/>
              </a:solidFill>
              <a:latin typeface="Arial"/>
              <a:ea typeface="Arial"/>
              <a:cs typeface="Arial"/>
              <a:sym typeface="Arial"/>
            </a:endParaRPr>
          </a:p>
        </p:txBody>
      </p:sp>
      <p:pic>
        <p:nvPicPr>
          <p:cNvPr id="1165" name="Google Shape;1165;p118" descr="NFLAG1ST"/>
          <p:cNvPicPr preferRelativeResize="0"/>
          <p:nvPr/>
        </p:nvPicPr>
        <p:blipFill rotWithShape="1">
          <a:blip r:embed="rId4">
            <a:alphaModFix/>
          </a:blip>
          <a:srcRect/>
          <a:stretch/>
        </p:blipFill>
        <p:spPr>
          <a:xfrm>
            <a:off x="5987470" y="2842361"/>
            <a:ext cx="1198561" cy="720725"/>
          </a:xfrm>
          <a:prstGeom prst="rect">
            <a:avLst/>
          </a:prstGeom>
          <a:noFill/>
          <a:ln>
            <a:noFill/>
          </a:ln>
        </p:spPr>
      </p:pic>
      <p:pic>
        <p:nvPicPr>
          <p:cNvPr id="1166" name="Google Shape;1166;p118" descr="NFLAG_N"/>
          <p:cNvPicPr preferRelativeResize="0"/>
          <p:nvPr/>
        </p:nvPicPr>
        <p:blipFill rotWithShape="1">
          <a:blip r:embed="rId5">
            <a:alphaModFix/>
          </a:blip>
          <a:srcRect/>
          <a:stretch/>
        </p:blipFill>
        <p:spPr>
          <a:xfrm>
            <a:off x="6021150" y="3716525"/>
            <a:ext cx="1131200" cy="823926"/>
          </a:xfrm>
          <a:prstGeom prst="rect">
            <a:avLst/>
          </a:prstGeom>
          <a:noFill/>
          <a:ln w="9525" cap="flat" cmpd="sng">
            <a:solidFill>
              <a:srgbClr val="000000"/>
            </a:solidFill>
            <a:prstDash val="solid"/>
            <a:miter lim="800000"/>
            <a:headEnd type="none" w="sm" len="sm"/>
            <a:tailEnd type="none" w="sm" len="sm"/>
          </a:ln>
        </p:spPr>
      </p:pic>
      <p:pic>
        <p:nvPicPr>
          <p:cNvPr id="1167" name="Google Shape;1167;p118" descr="Nflag-AP"/>
          <p:cNvPicPr preferRelativeResize="0"/>
          <p:nvPr/>
        </p:nvPicPr>
        <p:blipFill rotWithShape="1">
          <a:blip r:embed="rId6">
            <a:alphaModFix/>
          </a:blip>
          <a:srcRect/>
          <a:stretch/>
        </p:blipFill>
        <p:spPr>
          <a:xfrm>
            <a:off x="5987482" y="1953886"/>
            <a:ext cx="1846263" cy="735012"/>
          </a:xfrm>
          <a:prstGeom prst="rect">
            <a:avLst/>
          </a:prstGeom>
          <a:noFill/>
          <a:ln>
            <a:noFill/>
          </a:ln>
        </p:spPr>
      </p:pic>
      <p:pic>
        <p:nvPicPr>
          <p:cNvPr id="1168" name="Google Shape;1168;p118" descr="Air horn"/>
          <p:cNvPicPr preferRelativeResize="0"/>
          <p:nvPr/>
        </p:nvPicPr>
        <p:blipFill rotWithShape="1">
          <a:blip r:embed="rId7">
            <a:alphaModFix/>
          </a:blip>
          <a:srcRect/>
          <a:stretch/>
        </p:blipFill>
        <p:spPr>
          <a:xfrm>
            <a:off x="7953070" y="2814836"/>
            <a:ext cx="1171575" cy="1171575"/>
          </a:xfrm>
          <a:prstGeom prst="rect">
            <a:avLst/>
          </a:prstGeom>
          <a:noFill/>
          <a:ln>
            <a:noFill/>
          </a:ln>
        </p:spPr>
      </p:pic>
      <p:sp>
        <p:nvSpPr>
          <p:cNvPr id="1169" name="Google Shape;1169;p118"/>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19"/>
          <p:cNvSpPr txBox="1"/>
          <p:nvPr/>
        </p:nvSpPr>
        <p:spPr>
          <a:xfrm>
            <a:off x="1888066" y="62971"/>
            <a:ext cx="67851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DOPO LA REGATA</a:t>
            </a:r>
            <a:endParaRPr sz="1400" b="0" i="0" u="none" strike="noStrike" cap="none">
              <a:solidFill>
                <a:srgbClr val="000000"/>
              </a:solidFill>
              <a:latin typeface="Arial"/>
              <a:ea typeface="Arial"/>
              <a:cs typeface="Arial"/>
              <a:sym typeface="Arial"/>
            </a:endParaRPr>
          </a:p>
        </p:txBody>
      </p:sp>
      <p:sp>
        <p:nvSpPr>
          <p:cNvPr id="1176" name="Google Shape;1176;p119"/>
          <p:cNvSpPr/>
          <p:nvPr/>
        </p:nvSpPr>
        <p:spPr>
          <a:xfrm>
            <a:off x="2178800" y="383601"/>
            <a:ext cx="6391200" cy="33831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90000"/>
              </a:lnSpc>
              <a:spcBef>
                <a:spcPts val="0"/>
              </a:spcBef>
              <a:spcAft>
                <a:spcPts val="0"/>
              </a:spcAft>
              <a:buClr>
                <a:srgbClr val="000000"/>
              </a:buClr>
              <a:buSzPts val="2800"/>
              <a:buFont typeface="Arial"/>
              <a:buNone/>
            </a:pPr>
            <a:endParaRPr sz="2800" b="1"/>
          </a:p>
          <a:p>
            <a:pPr marL="342900" marR="0" lvl="0" indent="-342900" algn="ctr" rtl="0">
              <a:lnSpc>
                <a:spcPct val="90000"/>
              </a:lnSpc>
              <a:spcBef>
                <a:spcPts val="0"/>
              </a:spcBef>
              <a:spcAft>
                <a:spcPts val="0"/>
              </a:spcAft>
              <a:buClr>
                <a:srgbClr val="000000"/>
              </a:buClr>
              <a:buSzPts val="2800"/>
              <a:buFont typeface="Arial"/>
              <a:buNone/>
            </a:pPr>
            <a:endParaRPr sz="2800" b="1"/>
          </a:p>
          <a:p>
            <a:pPr marL="342900" marR="0" lvl="0" indent="-342900" algn="ctr" rtl="0">
              <a:lnSpc>
                <a:spcPct val="90000"/>
              </a:lnSpc>
              <a:spcBef>
                <a:spcPts val="0"/>
              </a:spcBef>
              <a:spcAft>
                <a:spcPts val="0"/>
              </a:spcAft>
              <a:buClr>
                <a:srgbClr val="000000"/>
              </a:buClr>
              <a:buSzPts val="2800"/>
              <a:buFont typeface="Arial"/>
              <a:buNone/>
            </a:pPr>
            <a:r>
              <a:rPr lang="it-IT" sz="2800" b="1"/>
              <a:t>Prima di scendere dal battello</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000000"/>
              </a:buClr>
              <a:buSzPts val="2800"/>
              <a:buFont typeface="Arial"/>
              <a:buChar char="•"/>
            </a:pPr>
            <a:r>
              <a:rPr lang="it-IT" sz="2000"/>
              <a:t>Riporre il materiale nei previsti alloggiamenti</a:t>
            </a:r>
            <a:endParaRPr sz="2000"/>
          </a:p>
          <a:p>
            <a:pPr marL="342900" marR="0" lvl="0" indent="-292100" algn="l" rtl="0">
              <a:lnSpc>
                <a:spcPct val="100000"/>
              </a:lnSpc>
              <a:spcBef>
                <a:spcPts val="1200"/>
              </a:spcBef>
              <a:spcAft>
                <a:spcPts val="0"/>
              </a:spcAft>
              <a:buSzPts val="2000"/>
              <a:buChar char="•"/>
            </a:pPr>
            <a:r>
              <a:rPr lang="it-IT" sz="2000"/>
              <a:t>Lasciare pulito il battello</a:t>
            </a:r>
            <a:endParaRPr sz="2000"/>
          </a:p>
          <a:p>
            <a:pPr marL="0" marR="0" lvl="0" indent="0" algn="l" rtl="0">
              <a:lnSpc>
                <a:spcPct val="160000"/>
              </a:lnSpc>
              <a:spcBef>
                <a:spcPts val="2360"/>
              </a:spcBef>
              <a:spcAft>
                <a:spcPts val="1200"/>
              </a:spcAft>
              <a:buNone/>
            </a:pPr>
            <a:endParaRPr sz="2000" b="0" i="0" u="none" strike="noStrike" cap="none">
              <a:solidFill>
                <a:srgbClr val="000000"/>
              </a:solidFill>
              <a:latin typeface="Arial"/>
              <a:ea typeface="Arial"/>
              <a:cs typeface="Arial"/>
              <a:sym typeface="Arial"/>
            </a:endParaRPr>
          </a:p>
        </p:txBody>
      </p:sp>
      <p:sp>
        <p:nvSpPr>
          <p:cNvPr id="1177" name="Google Shape;1177;p119"/>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20"/>
          <p:cNvSpPr txBox="1"/>
          <p:nvPr/>
        </p:nvSpPr>
        <p:spPr>
          <a:xfrm>
            <a:off x="1888066" y="62971"/>
            <a:ext cx="67851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i="0" u="none" strike="noStrike" cap="none">
                <a:solidFill>
                  <a:srgbClr val="0070C0"/>
                </a:solidFill>
                <a:latin typeface="Arial"/>
                <a:ea typeface="Arial"/>
                <a:cs typeface="Arial"/>
                <a:sym typeface="Arial"/>
              </a:rPr>
              <a:t>DOPO LA REGATA</a:t>
            </a:r>
            <a:endParaRPr sz="1400" b="0" i="0" u="none" strike="noStrike" cap="none">
              <a:solidFill>
                <a:srgbClr val="000000"/>
              </a:solidFill>
              <a:latin typeface="Arial"/>
              <a:ea typeface="Arial"/>
              <a:cs typeface="Arial"/>
              <a:sym typeface="Arial"/>
            </a:endParaRPr>
          </a:p>
        </p:txBody>
      </p:sp>
      <p:sp>
        <p:nvSpPr>
          <p:cNvPr id="1184" name="Google Shape;1184;p120"/>
          <p:cNvSpPr/>
          <p:nvPr/>
        </p:nvSpPr>
        <p:spPr>
          <a:xfrm>
            <a:off x="2178803" y="383603"/>
            <a:ext cx="6391200" cy="44592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90000"/>
              </a:lnSpc>
              <a:spcBef>
                <a:spcPts val="0"/>
              </a:spcBef>
              <a:spcAft>
                <a:spcPts val="0"/>
              </a:spcAft>
              <a:buClr>
                <a:srgbClr val="000000"/>
              </a:buClr>
              <a:buSzPts val="2800"/>
              <a:buFont typeface="Arial"/>
              <a:buNone/>
            </a:pPr>
            <a:endParaRPr sz="2800" b="1"/>
          </a:p>
          <a:p>
            <a:pPr marL="342900" marR="0" lvl="0" indent="-342900" algn="ctr" rtl="0">
              <a:lnSpc>
                <a:spcPct val="90000"/>
              </a:lnSpc>
              <a:spcBef>
                <a:spcPts val="0"/>
              </a:spcBef>
              <a:spcAft>
                <a:spcPts val="0"/>
              </a:spcAft>
              <a:buClr>
                <a:srgbClr val="000000"/>
              </a:buClr>
              <a:buSzPts val="2800"/>
              <a:buFont typeface="Arial"/>
              <a:buNone/>
            </a:pPr>
            <a:endParaRPr sz="2800" b="1"/>
          </a:p>
          <a:p>
            <a:pPr marL="342900" marR="0" lvl="0" indent="-342900" algn="ctr" rtl="0">
              <a:lnSpc>
                <a:spcPct val="90000"/>
              </a:lnSpc>
              <a:spcBef>
                <a:spcPts val="0"/>
              </a:spcBef>
              <a:spcAft>
                <a:spcPts val="0"/>
              </a:spcAft>
              <a:buClr>
                <a:srgbClr val="000000"/>
              </a:buClr>
              <a:buSzPts val="2800"/>
              <a:buFont typeface="Arial"/>
              <a:buNone/>
            </a:pPr>
            <a:r>
              <a:rPr lang="it-IT" sz="2800" b="1" i="0" u="none" strike="noStrike" cap="none">
                <a:solidFill>
                  <a:srgbClr val="000000"/>
                </a:solidFill>
                <a:latin typeface="Arial"/>
                <a:ea typeface="Arial"/>
                <a:cs typeface="Arial"/>
                <a:sym typeface="Arial"/>
              </a:rPr>
              <a:t>A terra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000000"/>
              </a:buClr>
              <a:buSzPts val="2800"/>
              <a:buFont typeface="Arial"/>
              <a:buChar char="•"/>
            </a:pPr>
            <a:r>
              <a:rPr lang="it-IT" sz="2000"/>
              <a:t>Confrontarsi con il Presidente del comitato e chiedere un giudizio del proprio operato</a:t>
            </a:r>
            <a:endParaRPr sz="2000"/>
          </a:p>
          <a:p>
            <a:pPr marL="342900" marR="0" lvl="0" indent="-292100" algn="l" rtl="0">
              <a:lnSpc>
                <a:spcPct val="100000"/>
              </a:lnSpc>
              <a:spcBef>
                <a:spcPts val="1200"/>
              </a:spcBef>
              <a:spcAft>
                <a:spcPts val="0"/>
              </a:spcAft>
              <a:buSzPts val="2000"/>
              <a:buChar char="•"/>
            </a:pPr>
            <a:r>
              <a:rPr lang="it-IT" sz="2000"/>
              <a:t>Verificare se ci sono margini di miglioramento.</a:t>
            </a:r>
            <a:endParaRPr sz="2000"/>
          </a:p>
          <a:p>
            <a:pPr marL="342900" marR="0" lvl="0" indent="-292100" algn="l" rtl="0">
              <a:lnSpc>
                <a:spcPct val="100000"/>
              </a:lnSpc>
              <a:spcBef>
                <a:spcPts val="1200"/>
              </a:spcBef>
              <a:spcAft>
                <a:spcPts val="0"/>
              </a:spcAft>
              <a:buSzPts val="2000"/>
              <a:buChar char="•"/>
            </a:pPr>
            <a:r>
              <a:rPr lang="it-IT" sz="2000"/>
              <a:t>Avete finito una splendida giornata a mare.</a:t>
            </a:r>
            <a:endParaRPr sz="2000"/>
          </a:p>
          <a:p>
            <a:pPr marL="342900" marR="0" lvl="0" indent="-292100" algn="l" rtl="0">
              <a:lnSpc>
                <a:spcPct val="100000"/>
              </a:lnSpc>
              <a:spcBef>
                <a:spcPts val="1200"/>
              </a:spcBef>
              <a:spcAft>
                <a:spcPts val="0"/>
              </a:spcAft>
              <a:buSzPts val="2000"/>
              <a:buChar char="•"/>
            </a:pPr>
            <a:r>
              <a:rPr lang="it-IT" sz="2000" b="1"/>
              <a:t>Siate felici!!!!</a:t>
            </a:r>
            <a:r>
              <a:rPr lang="it-IT" sz="2000" b="1" i="0" u="none" strike="noStrike" cap="none">
                <a:solidFill>
                  <a:srgbClr val="000000"/>
                </a:solidFill>
              </a:rPr>
              <a:t> </a:t>
            </a:r>
            <a:endParaRPr sz="2000" b="1" i="0" u="none" strike="noStrike" cap="none">
              <a:solidFill>
                <a:srgbClr val="000000"/>
              </a:solidFill>
            </a:endParaRPr>
          </a:p>
          <a:p>
            <a:pPr marL="0" marR="0" lvl="0" indent="0" algn="l" rtl="0">
              <a:lnSpc>
                <a:spcPct val="160000"/>
              </a:lnSpc>
              <a:spcBef>
                <a:spcPts val="2360"/>
              </a:spcBef>
              <a:spcAft>
                <a:spcPts val="1200"/>
              </a:spcAft>
              <a:buNone/>
            </a:pPr>
            <a:endParaRPr sz="2000" b="0" i="0" u="none" strike="noStrike" cap="none">
              <a:solidFill>
                <a:srgbClr val="000000"/>
              </a:solidFill>
              <a:latin typeface="Arial"/>
              <a:ea typeface="Arial"/>
              <a:cs typeface="Arial"/>
              <a:sym typeface="Arial"/>
            </a:endParaRPr>
          </a:p>
        </p:txBody>
      </p:sp>
      <p:sp>
        <p:nvSpPr>
          <p:cNvPr id="1185" name="Google Shape;1185;p120"/>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21"/>
          <p:cNvSpPr txBox="1"/>
          <p:nvPr/>
        </p:nvSpPr>
        <p:spPr>
          <a:xfrm>
            <a:off x="1803400" y="274638"/>
            <a:ext cx="6883400" cy="4180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RIEPILOGO DELLE BANDIERE</a:t>
            </a:r>
            <a:endParaRPr sz="1400" b="0" i="0" u="none" strike="noStrike" cap="none">
              <a:solidFill>
                <a:srgbClr val="000000"/>
              </a:solidFill>
              <a:latin typeface="Arial"/>
              <a:ea typeface="Arial"/>
              <a:cs typeface="Arial"/>
              <a:sym typeface="Arial"/>
            </a:endParaRPr>
          </a:p>
        </p:txBody>
      </p:sp>
      <p:sp>
        <p:nvSpPr>
          <p:cNvPr id="1192" name="Google Shape;1192;p121"/>
          <p:cNvSpPr/>
          <p:nvPr/>
        </p:nvSpPr>
        <p:spPr>
          <a:xfrm>
            <a:off x="1907700" y="1059574"/>
            <a:ext cx="6984900" cy="36162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9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a:p>
            <a:pPr marL="342900" marR="0" lvl="0" indent="-203200" algn="l" rtl="0">
              <a:lnSpc>
                <a:spcPct val="90000"/>
              </a:lnSpc>
              <a:spcBef>
                <a:spcPts val="440"/>
              </a:spcBef>
              <a:spcAft>
                <a:spcPts val="0"/>
              </a:spcAft>
              <a:buClr>
                <a:schemeClr val="dk1"/>
              </a:buClr>
              <a:buSzPts val="2200"/>
              <a:buFont typeface="Arial"/>
              <a:buNone/>
            </a:pPr>
            <a:endParaRPr sz="2200" b="0" i="0" u="none" strike="noStrike" cap="none">
              <a:solidFill>
                <a:srgbClr val="000000"/>
              </a:solidFill>
              <a:latin typeface="Arial"/>
              <a:ea typeface="Arial"/>
              <a:cs typeface="Arial"/>
              <a:sym typeface="Arial"/>
            </a:endParaRPr>
          </a:p>
          <a:p>
            <a:pPr marL="457200" marR="0" lvl="0" indent="0" algn="just" rtl="0">
              <a:lnSpc>
                <a:spcPct val="90000"/>
              </a:lnSpc>
              <a:spcBef>
                <a:spcPts val="440"/>
              </a:spcBef>
              <a:spcAft>
                <a:spcPts val="0"/>
              </a:spcAft>
              <a:buNone/>
            </a:pPr>
            <a:endParaRPr sz="1400" b="0" i="0" u="none" strike="noStrike" cap="none">
              <a:solidFill>
                <a:srgbClr val="000000"/>
              </a:solidFill>
              <a:latin typeface="Arial"/>
              <a:ea typeface="Arial"/>
              <a:cs typeface="Arial"/>
              <a:sym typeface="Arial"/>
            </a:endParaRPr>
          </a:p>
          <a:p>
            <a:pPr marL="342900" marR="0" lvl="0" indent="-203200" algn="just" rtl="0">
              <a:lnSpc>
                <a:spcPct val="90000"/>
              </a:lnSpc>
              <a:spcBef>
                <a:spcPts val="440"/>
              </a:spcBef>
              <a:spcAft>
                <a:spcPts val="0"/>
              </a:spcAft>
              <a:buClr>
                <a:schemeClr val="dk1"/>
              </a:buClr>
              <a:buSzPts val="2200"/>
              <a:buFont typeface="Arial"/>
              <a:buNone/>
            </a:pPr>
            <a:endParaRPr sz="2200" b="0" i="0" u="none" strike="noStrike" cap="none">
              <a:solidFill>
                <a:srgbClr val="000000"/>
              </a:solidFill>
              <a:latin typeface="Arial"/>
              <a:ea typeface="Arial"/>
              <a:cs typeface="Arial"/>
              <a:sym typeface="Arial"/>
            </a:endParaRPr>
          </a:p>
          <a:p>
            <a:pPr marL="457200" marR="0" lvl="0" indent="0" algn="just" rtl="0">
              <a:lnSpc>
                <a:spcPct val="90000"/>
              </a:lnSpc>
              <a:spcBef>
                <a:spcPts val="440"/>
              </a:spcBef>
              <a:spcAft>
                <a:spcPts val="0"/>
              </a:spcAft>
              <a:buNone/>
            </a:pPr>
            <a:endParaRPr sz="1400" b="0" i="0" u="none" strike="noStrike" cap="none">
              <a:solidFill>
                <a:srgbClr val="000000"/>
              </a:solidFill>
              <a:latin typeface="Arial"/>
              <a:ea typeface="Arial"/>
              <a:cs typeface="Arial"/>
              <a:sym typeface="Arial"/>
            </a:endParaRPr>
          </a:p>
          <a:p>
            <a:pPr marL="342900" marR="0" lvl="0" indent="-190500" algn="just" rtl="0">
              <a:lnSpc>
                <a:spcPct val="9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93" name="Google Shape;1193;p121"/>
          <p:cNvSpPr txBox="1">
            <a:spLocks noGrp="1"/>
          </p:cNvSpPr>
          <p:nvPr>
            <p:ph type="sldNum" idx="12"/>
          </p:nvPr>
        </p:nvSpPr>
        <p:spPr>
          <a:xfrm>
            <a:off x="8673144" y="195486"/>
            <a:ext cx="442392" cy="3762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95</a:t>
            </a:fld>
            <a:endParaRPr/>
          </a:p>
        </p:txBody>
      </p:sp>
      <p:pic>
        <p:nvPicPr>
          <p:cNvPr id="1194" name="Google Shape;1194;p121"/>
          <p:cNvPicPr preferRelativeResize="0"/>
          <p:nvPr/>
        </p:nvPicPr>
        <p:blipFill>
          <a:blip r:embed="rId3">
            <a:alphaModFix/>
          </a:blip>
          <a:stretch>
            <a:fillRect/>
          </a:stretch>
        </p:blipFill>
        <p:spPr>
          <a:xfrm>
            <a:off x="727375" y="914400"/>
            <a:ext cx="8165226" cy="3314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9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9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22"/>
          <p:cNvSpPr txBox="1"/>
          <p:nvPr/>
        </p:nvSpPr>
        <p:spPr>
          <a:xfrm>
            <a:off x="1803400" y="274638"/>
            <a:ext cx="68835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RIEPILOGO DELLE BANDIERE</a:t>
            </a:r>
            <a:endParaRPr sz="1400" b="0" i="0" u="none" strike="noStrike" cap="none">
              <a:solidFill>
                <a:srgbClr val="000000"/>
              </a:solidFill>
              <a:latin typeface="Arial"/>
              <a:ea typeface="Arial"/>
              <a:cs typeface="Arial"/>
              <a:sym typeface="Arial"/>
            </a:endParaRPr>
          </a:p>
        </p:txBody>
      </p:sp>
      <p:sp>
        <p:nvSpPr>
          <p:cNvPr id="1201" name="Google Shape;1201;p122"/>
          <p:cNvSpPr/>
          <p:nvPr/>
        </p:nvSpPr>
        <p:spPr>
          <a:xfrm>
            <a:off x="1907700" y="1059574"/>
            <a:ext cx="6984900" cy="3616200"/>
          </a:xfrm>
          <a:prstGeom prst="rect">
            <a:avLst/>
          </a:prstGeom>
          <a:noFill/>
          <a:ln>
            <a:noFill/>
          </a:ln>
        </p:spPr>
        <p:txBody>
          <a:bodyPr spcFirstLastPara="1" wrap="square" lIns="91425" tIns="45700" rIns="91425" bIns="45700" anchor="t" anchorCtr="0">
            <a:noAutofit/>
          </a:bodyPr>
          <a:lstStyle/>
          <a:p>
            <a:pPr marL="457200" marR="0" lvl="0" indent="0" algn="just" rtl="0">
              <a:lnSpc>
                <a:spcPct val="90000"/>
              </a:lnSpc>
              <a:spcBef>
                <a:spcPts val="440"/>
              </a:spcBef>
              <a:spcAft>
                <a:spcPts val="0"/>
              </a:spcAft>
              <a:buNone/>
            </a:pPr>
            <a:endParaRPr sz="1400" b="0" i="0" u="none" strike="noStrike" cap="none">
              <a:solidFill>
                <a:srgbClr val="000000"/>
              </a:solidFill>
              <a:latin typeface="Arial"/>
              <a:ea typeface="Arial"/>
              <a:cs typeface="Arial"/>
              <a:sym typeface="Arial"/>
            </a:endParaRPr>
          </a:p>
          <a:p>
            <a:pPr marL="342900" marR="0" lvl="0" indent="-190500" algn="just" rtl="0">
              <a:lnSpc>
                <a:spcPct val="9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02" name="Google Shape;1202;p122"/>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96</a:t>
            </a:fld>
            <a:endParaRPr/>
          </a:p>
        </p:txBody>
      </p:sp>
      <p:pic>
        <p:nvPicPr>
          <p:cNvPr id="1203" name="Google Shape;1203;p122"/>
          <p:cNvPicPr preferRelativeResize="0"/>
          <p:nvPr/>
        </p:nvPicPr>
        <p:blipFill>
          <a:blip r:embed="rId3">
            <a:alphaModFix/>
          </a:blip>
          <a:stretch>
            <a:fillRect/>
          </a:stretch>
        </p:blipFill>
        <p:spPr>
          <a:xfrm>
            <a:off x="1686800" y="966775"/>
            <a:ext cx="6705600" cy="3209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0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23"/>
          <p:cNvSpPr txBox="1"/>
          <p:nvPr/>
        </p:nvSpPr>
        <p:spPr>
          <a:xfrm>
            <a:off x="1803400" y="274638"/>
            <a:ext cx="68835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RIEPILOGO DELLE BANDIERE</a:t>
            </a:r>
            <a:endParaRPr sz="1400" b="0" i="0" u="none" strike="noStrike" cap="none">
              <a:solidFill>
                <a:srgbClr val="000000"/>
              </a:solidFill>
              <a:latin typeface="Arial"/>
              <a:ea typeface="Arial"/>
              <a:cs typeface="Arial"/>
              <a:sym typeface="Arial"/>
            </a:endParaRPr>
          </a:p>
        </p:txBody>
      </p:sp>
      <p:sp>
        <p:nvSpPr>
          <p:cNvPr id="1210" name="Google Shape;1210;p123"/>
          <p:cNvSpPr/>
          <p:nvPr/>
        </p:nvSpPr>
        <p:spPr>
          <a:xfrm>
            <a:off x="1907700" y="1059574"/>
            <a:ext cx="6984900" cy="3616200"/>
          </a:xfrm>
          <a:prstGeom prst="rect">
            <a:avLst/>
          </a:prstGeom>
          <a:noFill/>
          <a:ln>
            <a:noFill/>
          </a:ln>
        </p:spPr>
        <p:txBody>
          <a:bodyPr spcFirstLastPara="1" wrap="square" lIns="91425" tIns="45700" rIns="91425" bIns="45700" anchor="t" anchorCtr="0">
            <a:noAutofit/>
          </a:bodyPr>
          <a:lstStyle/>
          <a:p>
            <a:pPr marL="457200" marR="0" lvl="0" indent="0" algn="just" rtl="0">
              <a:lnSpc>
                <a:spcPct val="90000"/>
              </a:lnSpc>
              <a:spcBef>
                <a:spcPts val="440"/>
              </a:spcBef>
              <a:spcAft>
                <a:spcPts val="0"/>
              </a:spcAft>
              <a:buNone/>
            </a:pPr>
            <a:endParaRPr sz="1400" b="0" i="0" u="none" strike="noStrike" cap="none">
              <a:solidFill>
                <a:srgbClr val="000000"/>
              </a:solidFill>
              <a:latin typeface="Arial"/>
              <a:ea typeface="Arial"/>
              <a:cs typeface="Arial"/>
              <a:sym typeface="Arial"/>
            </a:endParaRPr>
          </a:p>
          <a:p>
            <a:pPr marL="342900" marR="0" lvl="0" indent="-190500" algn="just" rtl="0">
              <a:lnSpc>
                <a:spcPct val="9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11" name="Google Shape;1211;p123"/>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97</a:t>
            </a:fld>
            <a:endParaRPr/>
          </a:p>
        </p:txBody>
      </p:sp>
      <p:pic>
        <p:nvPicPr>
          <p:cNvPr id="1212" name="Google Shape;1212;p123"/>
          <p:cNvPicPr preferRelativeResize="0"/>
          <p:nvPr/>
        </p:nvPicPr>
        <p:blipFill>
          <a:blip r:embed="rId3">
            <a:alphaModFix/>
          </a:blip>
          <a:stretch>
            <a:fillRect/>
          </a:stretch>
        </p:blipFill>
        <p:spPr>
          <a:xfrm>
            <a:off x="781050" y="1395413"/>
            <a:ext cx="8362950" cy="2657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24"/>
          <p:cNvSpPr txBox="1"/>
          <p:nvPr/>
        </p:nvSpPr>
        <p:spPr>
          <a:xfrm>
            <a:off x="1803400" y="274638"/>
            <a:ext cx="68835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RIEPILOGO DELLE BANDIERE</a:t>
            </a:r>
            <a:endParaRPr sz="1400" b="0" i="0" u="none" strike="noStrike" cap="none">
              <a:solidFill>
                <a:srgbClr val="000000"/>
              </a:solidFill>
              <a:latin typeface="Arial"/>
              <a:ea typeface="Arial"/>
              <a:cs typeface="Arial"/>
              <a:sym typeface="Arial"/>
            </a:endParaRPr>
          </a:p>
        </p:txBody>
      </p:sp>
      <p:sp>
        <p:nvSpPr>
          <p:cNvPr id="1219" name="Google Shape;1219;p124"/>
          <p:cNvSpPr/>
          <p:nvPr/>
        </p:nvSpPr>
        <p:spPr>
          <a:xfrm>
            <a:off x="1907700" y="1059574"/>
            <a:ext cx="6984900" cy="3616200"/>
          </a:xfrm>
          <a:prstGeom prst="rect">
            <a:avLst/>
          </a:prstGeom>
          <a:noFill/>
          <a:ln>
            <a:noFill/>
          </a:ln>
        </p:spPr>
        <p:txBody>
          <a:bodyPr spcFirstLastPara="1" wrap="square" lIns="91425" tIns="45700" rIns="91425" bIns="45700" anchor="t" anchorCtr="0">
            <a:noAutofit/>
          </a:bodyPr>
          <a:lstStyle/>
          <a:p>
            <a:pPr marL="457200" marR="0" lvl="0" indent="0" algn="just" rtl="0">
              <a:lnSpc>
                <a:spcPct val="90000"/>
              </a:lnSpc>
              <a:spcBef>
                <a:spcPts val="440"/>
              </a:spcBef>
              <a:spcAft>
                <a:spcPts val="0"/>
              </a:spcAft>
              <a:buNone/>
            </a:pPr>
            <a:endParaRPr sz="1400" b="0" i="0" u="none" strike="noStrike" cap="none">
              <a:solidFill>
                <a:srgbClr val="000000"/>
              </a:solidFill>
              <a:latin typeface="Arial"/>
              <a:ea typeface="Arial"/>
              <a:cs typeface="Arial"/>
              <a:sym typeface="Arial"/>
            </a:endParaRPr>
          </a:p>
          <a:p>
            <a:pPr marL="342900" marR="0" lvl="0" indent="-190500" algn="just" rtl="0">
              <a:lnSpc>
                <a:spcPct val="9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20" name="Google Shape;1220;p124"/>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98</a:t>
            </a:fld>
            <a:endParaRPr/>
          </a:p>
        </p:txBody>
      </p:sp>
      <p:pic>
        <p:nvPicPr>
          <p:cNvPr id="1221" name="Google Shape;1221;p124"/>
          <p:cNvPicPr preferRelativeResize="0"/>
          <p:nvPr/>
        </p:nvPicPr>
        <p:blipFill>
          <a:blip r:embed="rId3">
            <a:alphaModFix/>
          </a:blip>
          <a:stretch>
            <a:fillRect/>
          </a:stretch>
        </p:blipFill>
        <p:spPr>
          <a:xfrm>
            <a:off x="977950" y="1400175"/>
            <a:ext cx="8166050" cy="2343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125"/>
          <p:cNvSpPr txBox="1"/>
          <p:nvPr/>
        </p:nvSpPr>
        <p:spPr>
          <a:xfrm>
            <a:off x="1803400" y="274638"/>
            <a:ext cx="6883500" cy="41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2400"/>
              <a:buFont typeface="Arial"/>
              <a:buNone/>
            </a:pPr>
            <a:r>
              <a:rPr lang="it-IT" sz="2400" b="1">
                <a:solidFill>
                  <a:srgbClr val="0070C0"/>
                </a:solidFill>
              </a:rPr>
              <a:t>RIEPILOGO DELLE BANDIERE</a:t>
            </a:r>
            <a:endParaRPr sz="1400" b="0" i="0" u="none" strike="noStrike" cap="none">
              <a:solidFill>
                <a:srgbClr val="000000"/>
              </a:solidFill>
              <a:latin typeface="Arial"/>
              <a:ea typeface="Arial"/>
              <a:cs typeface="Arial"/>
              <a:sym typeface="Arial"/>
            </a:endParaRPr>
          </a:p>
        </p:txBody>
      </p:sp>
      <p:sp>
        <p:nvSpPr>
          <p:cNvPr id="1228" name="Google Shape;1228;p125"/>
          <p:cNvSpPr/>
          <p:nvPr/>
        </p:nvSpPr>
        <p:spPr>
          <a:xfrm>
            <a:off x="1907700" y="1059574"/>
            <a:ext cx="6984900" cy="3616200"/>
          </a:xfrm>
          <a:prstGeom prst="rect">
            <a:avLst/>
          </a:prstGeom>
          <a:noFill/>
          <a:ln>
            <a:noFill/>
          </a:ln>
        </p:spPr>
        <p:txBody>
          <a:bodyPr spcFirstLastPara="1" wrap="square" lIns="91425" tIns="45700" rIns="91425" bIns="45700" anchor="t" anchorCtr="0">
            <a:noAutofit/>
          </a:bodyPr>
          <a:lstStyle/>
          <a:p>
            <a:pPr marL="457200" marR="0" lvl="0" indent="0" algn="just" rtl="0">
              <a:lnSpc>
                <a:spcPct val="90000"/>
              </a:lnSpc>
              <a:spcBef>
                <a:spcPts val="440"/>
              </a:spcBef>
              <a:spcAft>
                <a:spcPts val="0"/>
              </a:spcAft>
              <a:buNone/>
            </a:pPr>
            <a:endParaRPr sz="1400" b="0" i="0" u="none" strike="noStrike" cap="none">
              <a:solidFill>
                <a:srgbClr val="000000"/>
              </a:solidFill>
              <a:latin typeface="Arial"/>
              <a:ea typeface="Arial"/>
              <a:cs typeface="Arial"/>
              <a:sym typeface="Arial"/>
            </a:endParaRPr>
          </a:p>
          <a:p>
            <a:pPr marL="342900" marR="0" lvl="0" indent="-190500" algn="just" rtl="0">
              <a:lnSpc>
                <a:spcPct val="90000"/>
              </a:lnSpc>
              <a:spcBef>
                <a:spcPts val="48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29" name="Google Shape;1229;p125"/>
          <p:cNvSpPr txBox="1">
            <a:spLocks noGrp="1"/>
          </p:cNvSpPr>
          <p:nvPr>
            <p:ph type="sldNum" idx="12"/>
          </p:nvPr>
        </p:nvSpPr>
        <p:spPr>
          <a:xfrm>
            <a:off x="8673144" y="195486"/>
            <a:ext cx="442500" cy="376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it-IT"/>
              <a:t>99</a:t>
            </a:fld>
            <a:endParaRPr/>
          </a:p>
        </p:txBody>
      </p:sp>
      <p:pic>
        <p:nvPicPr>
          <p:cNvPr id="1230" name="Google Shape;1230;p125"/>
          <p:cNvPicPr preferRelativeResize="0"/>
          <p:nvPr/>
        </p:nvPicPr>
        <p:blipFill>
          <a:blip r:embed="rId3">
            <a:alphaModFix/>
          </a:blip>
          <a:stretch>
            <a:fillRect/>
          </a:stretch>
        </p:blipFill>
        <p:spPr>
          <a:xfrm>
            <a:off x="714600" y="1181100"/>
            <a:ext cx="8401050" cy="2781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zione FIV">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8456</Words>
  <Application>Microsoft Macintosh PowerPoint</Application>
  <PresentationFormat>Presentazione su schermo (16:9)</PresentationFormat>
  <Paragraphs>1067</Paragraphs>
  <Slides>118</Slides>
  <Notes>118</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118</vt:i4>
      </vt:variant>
    </vt:vector>
  </HeadingPairs>
  <TitlesOfParts>
    <vt:vector size="123" baseType="lpstr">
      <vt:lpstr>Arial</vt:lpstr>
      <vt:lpstr>Noto Sans Symbols</vt:lpstr>
      <vt:lpstr>Times New Roman</vt:lpstr>
      <vt:lpstr>Tema di Office</vt:lpstr>
      <vt:lpstr>Presentazione FIV</vt:lpstr>
      <vt:lpstr>Presentazione standard di PowerPoint</vt:lpstr>
      <vt:lpstr>COSA E’ UNA REGATA?</vt:lpstr>
      <vt:lpstr>TIPI DI REGATE</vt:lpstr>
      <vt:lpstr>I DOCUMENTI CHE REGOLANO LA REGATA</vt:lpstr>
      <vt:lpstr>NORMATIVA E SICUREZZA</vt:lpstr>
      <vt:lpstr>BANDO DI REGATA (BdR) </vt:lpstr>
      <vt:lpstr>BANDO DI REGATA (BdR) </vt:lpstr>
      <vt:lpstr>ISTRUZIONI  DI REGATA (IdR) </vt:lpstr>
      <vt:lpstr>ISTRUZIONI  DI REGATA (IdR) </vt:lpstr>
      <vt:lpstr>COMUNICATI UFFICIALI</vt:lpstr>
      <vt:lpstr>COMUNICATI UFFICIALI - LIMA</vt:lpstr>
      <vt:lpstr>FASI DI UNA REGATA</vt:lpstr>
      <vt:lpstr>A TERRA PRIMA DELLA REGATA</vt:lpstr>
      <vt:lpstr>VEDIAMO LE BANDIERE DEL C.I.S.</vt:lpstr>
      <vt:lpstr> A TERRA – DIFFERIRE LA PARTENZA</vt:lpstr>
      <vt:lpstr> A TERRA – L’INTELLIGENZA</vt:lpstr>
      <vt:lpstr>DIFFERIMENTO di un tempo determinato</vt:lpstr>
      <vt:lpstr>PROVE RINVIATE AD ALTRO GIORNO</vt:lpstr>
      <vt:lpstr>A TERRA – VIETATO USCIRE IN ACQUA</vt:lpstr>
      <vt:lpstr>A TERRA – OBBLIGO DEL SALVAGENTE</vt:lpstr>
      <vt:lpstr>SITUAZIONE METEO-MARINA</vt:lpstr>
      <vt:lpstr>PRIMA DI ANDARE  IN ACQUA</vt:lpstr>
      <vt:lpstr>ANDIAMO IN ACQUA</vt:lpstr>
      <vt:lpstr>ANDIAMO IN ACQUA</vt:lpstr>
      <vt:lpstr>DOTAZIONI DI BORDO</vt:lpstr>
      <vt:lpstr>DRIZZE</vt:lpstr>
      <vt:lpstr>TROMBE</vt:lpstr>
      <vt:lpstr>TABELLONE - LAVAGNA</vt:lpstr>
      <vt:lpstr>RADIO  -  COMUNICAZIONI</vt:lpstr>
      <vt:lpstr>COMITATO DI REGATA</vt:lpstr>
      <vt:lpstr>COMITATO DI REGATA</vt:lpstr>
      <vt:lpstr>I SEGNALI</vt:lpstr>
      <vt:lpstr>I SEGNALI di PARTENZA</vt:lpstr>
      <vt:lpstr>I SEGNALI</vt:lpstr>
      <vt:lpstr>I SEGNALI</vt:lpstr>
      <vt:lpstr>I SEGNALI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BANDIERE- Posizione in battello CdR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BANDIERA  “O”</vt:lpstr>
      <vt:lpstr>BANDIERE  “R”</vt:lpstr>
      <vt:lpstr>ESPOSIZIONE ALLE BOE  esempio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BANDIERE SUI GOMMONI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Bando di Regata</vt:lpstr>
      <vt:lpstr>Istruzioni di Regata</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Carmelo Paroli</dc:creator>
  <cp:lastModifiedBy>giuseppe d'amico</cp:lastModifiedBy>
  <cp:revision>1</cp:revision>
  <dcterms:modified xsi:type="dcterms:W3CDTF">2026-07-09T14:08:34Z</dcterms:modified>
</cp:coreProperties>
</file>